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sldIdLst>
    <p:sldId id="256" r:id="rId2"/>
    <p:sldId id="257" r:id="rId3"/>
    <p:sldId id="259" r:id="rId4"/>
    <p:sldId id="260" r:id="rId5"/>
    <p:sldId id="261" r:id="rId6"/>
    <p:sldId id="262" r:id="rId7"/>
    <p:sldId id="263" r:id="rId8"/>
    <p:sldId id="264" r:id="rId9"/>
    <p:sldId id="265" r:id="rId10"/>
    <p:sldId id="266" r:id="rId11"/>
    <p:sldId id="267" r:id="rId12"/>
    <p:sldId id="268" r:id="rId13"/>
    <p:sldId id="269" r:id="rId14"/>
    <p:sldId id="270" r:id="rId15"/>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4BACC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104" d="100"/>
          <a:sy n="104" d="100"/>
        </p:scale>
        <p:origin x="-174" y="-84"/>
      </p:cViewPr>
      <p:guideLst>
        <p:guide orient="horz" pos="2160"/>
        <p:guide orient="horz" pos="864"/>
        <p:guide orient="horz" pos="3984"/>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AA1F3F01-27C5-4FAC-8A12-91B0BDA35FAB}" type="datetimeFigureOut">
              <a:rPr lang="en-US"/>
              <a:pPr>
                <a:defRPr/>
              </a:pPr>
              <a:t>10/30/2018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8E191E59-FDD0-4C36-9808-761FFD61D0ED}"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video" Target="NULL" TargetMode="Externa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video" Target="NULL" TargetMode="Externa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climbing_emission_lg1.wmv">
            <a:hlinkClick r:id="" action="ppaction://media"/>
          </p:cNvPr>
          <p:cNvPicPr>
            <a:picLocks noChangeAspect="1"/>
          </p:cNvPicPr>
          <p:nvPr>
            <a:videoFile r:link="rId1"/>
          </p:nvPr>
        </p:nvPicPr>
        <p:blipFill rotWithShape="1">
          <a:blip r:embed="rId3"/>
          <a:srcRect t="42205"/>
          <a:stretch/>
        </p:blipFill>
        <p:spPr>
          <a:xfrm>
            <a:off x="0" y="0"/>
            <a:ext cx="9144000" cy="3860800"/>
          </a:xfrm>
          <a:prstGeom prst="rect">
            <a:avLst/>
          </a:prstGeom>
          <a:effectLst>
            <a:reflection blurRad="6350" stA="50000" endA="300" endPos="55000" dir="5400000" sy="-100000" algn="bl" rotWithShape="0"/>
          </a:effectLst>
        </p:spPr>
      </p:pic>
      <p:sp>
        <p:nvSpPr>
          <p:cNvPr id="2" name="Title 1"/>
          <p:cNvSpPr>
            <a:spLocks noGrp="1"/>
          </p:cNvSpPr>
          <p:nvPr>
            <p:ph type="ctrTitle"/>
          </p:nvPr>
        </p:nvSpPr>
        <p:spPr>
          <a:xfrm>
            <a:off x="685800" y="4063314"/>
            <a:ext cx="7772400" cy="1143000"/>
          </a:xfrm>
        </p:spPr>
        <p:txBody>
          <a:bodyPr/>
          <a:lstStyle>
            <a:lvl1pPr algn="ctr">
              <a:defRPr>
                <a:solidFill>
                  <a:schemeClr val="tx2">
                    <a:lumMod val="50000"/>
                  </a:schemeClr>
                </a:solidFill>
                <a:effectLst>
                  <a:reflection blurRad="6350" stA="25000" endPos="45500" dir="5400000" sy="-100000" algn="bl" rotWithShape="0"/>
                </a:effectLst>
              </a:defRPr>
            </a:lvl1pPr>
          </a:lstStyle>
          <a:p>
            <a:r>
              <a:rPr lang="en-US" smtClean="0"/>
              <a:t>Click to edit Master title style</a:t>
            </a:r>
            <a:endParaRPr lang="en-US"/>
          </a:p>
        </p:txBody>
      </p:sp>
      <p:sp>
        <p:nvSpPr>
          <p:cNvPr id="3" name="Subtitle 2"/>
          <p:cNvSpPr>
            <a:spLocks noGrp="1"/>
          </p:cNvSpPr>
          <p:nvPr>
            <p:ph type="subTitle" idx="1"/>
          </p:nvPr>
        </p:nvSpPr>
        <p:spPr>
          <a:xfrm>
            <a:off x="1371600" y="5206314"/>
            <a:ext cx="6400800" cy="1143000"/>
          </a:xfrm>
        </p:spPr>
        <p:txBody>
          <a:bodyPr/>
          <a:lstStyle>
            <a:lvl1pPr marL="0" indent="0" algn="ctr">
              <a:buNone/>
              <a:defRPr>
                <a:solidFill>
                  <a:schemeClr val="tx2">
                    <a:lumMod val="50000"/>
                  </a:schemeClr>
                </a:solidFill>
                <a:effectLst>
                  <a:reflection blurRad="6350" stA="25000" endPos="45500" dir="5400000" sy="-100000" algn="bl" rotWithShape="0"/>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5" name="Date Placeholder 3"/>
          <p:cNvSpPr>
            <a:spLocks noGrp="1"/>
          </p:cNvSpPr>
          <p:nvPr>
            <p:ph type="dt" sz="half" idx="10"/>
          </p:nvPr>
        </p:nvSpPr>
        <p:spPr/>
        <p:txBody>
          <a:bodyPr/>
          <a:lstStyle>
            <a:lvl1pPr>
              <a:defRPr/>
            </a:lvl1pPr>
          </a:lstStyle>
          <a:p>
            <a:pPr>
              <a:defRPr/>
            </a:pPr>
            <a:fld id="{5672B3D4-9BCD-4FCD-B54E-409595BBC2B2}" type="datetimeFigureOut">
              <a:rPr lang="en-US"/>
              <a:pPr>
                <a:defRPr/>
              </a:pPr>
              <a:t>10/30/2018</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8FC7C09E-C39D-4A58-8D26-222C460D3DCA}" type="slidenum">
              <a:rPr lang="en-US"/>
              <a:pPr>
                <a:defRPr/>
              </a:pPr>
              <a:t>‹#›</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43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4"/>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4"/>
                                        </p:tgtEl>
                                      </p:cBhvr>
                                    </p:cmd>
                                  </p:childTnLst>
                                </p:cTn>
                              </p:par>
                            </p:childTnLst>
                          </p:cTn>
                        </p:par>
                      </p:childTnLst>
                    </p:cTn>
                  </p:par>
                </p:childTnLst>
              </p:cTn>
              <p:nextCondLst>
                <p:cond evt="onClick" delay="0">
                  <p:tgtEl>
                    <p:spTgt spid="4"/>
                  </p:tgtEl>
                </p:cond>
              </p:nextCondLst>
            </p:seq>
            <p:video>
              <p:cMediaNode vol="80000">
                <p:cTn id="12" repeatCount="indefinite" fill="hold" display="0">
                  <p:stCondLst>
                    <p:cond delay="indefinite"/>
                  </p:stCondLst>
                </p:cTn>
                <p:tgtEl>
                  <p:spTgt spid="4"/>
                </p:tgtEl>
              </p:cMediaNode>
            </p:video>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solidFill>
                  <a:schemeClr val="tx2">
                    <a:lumMod val="50000"/>
                  </a:schemeClr>
                </a:solidFill>
              </a:defRPr>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A9819F58-B5C3-4666-A874-00B5B8D90624}" type="datetimeFigureOut">
              <a:rPr lang="en-US"/>
              <a:pPr>
                <a:defRPr/>
              </a:pPr>
              <a:t>10/30/2018</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3C70EBC-43F2-4A5C-816D-0BEC066ACD91}"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5DB3B5C6-5F91-4ADC-AB6C-E3F4B543D8E1}" type="datetimeFigureOut">
              <a:rPr lang="en-US"/>
              <a:pPr>
                <a:defRPr/>
              </a:pPr>
              <a:t>10/30/2018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ABFF230-64D9-4E9C-965A-612D5BE8C934}"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62800" y="1371600"/>
            <a:ext cx="1524000" cy="4953000"/>
          </a:xfrm>
        </p:spPr>
        <p:txBody>
          <a:bodyPr vert="eaVert"/>
          <a:lstStyle>
            <a:lvl1pPr>
              <a:defRPr>
                <a:solidFill>
                  <a:schemeClr val="tx2">
                    <a:lumMod val="50000"/>
                  </a:schemeClr>
                </a:solidFil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1371600"/>
            <a:ext cx="6705600" cy="4953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8AE8EEE7-FAE2-40D9-924E-574E478B0574}" type="datetimeFigureOut">
              <a:rPr lang="en-US"/>
              <a:pPr>
                <a:defRPr/>
              </a:pPr>
              <a:t>10/30/2018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B1C5676-02A8-4FD9-B9AA-B838154438E6}"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lstStyle>
            <a:lvl1pPr algn="l">
              <a:defRPr>
                <a:solidFill>
                  <a:schemeClr val="bg1"/>
                </a:solidFill>
              </a:defRPr>
            </a:lvl1p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6601B0AD-A708-4A68-B02F-ACF9D2555E80}" type="datetimeFigureOut">
              <a:rPr lang="en-US"/>
              <a:pPr>
                <a:defRPr/>
              </a:pPr>
              <a:t>10/30/2018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0D3683D-2A30-48F8-B332-31A28E17D8F5}"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reserve="1">
  <p:cSld name="1_Title and Content">
    <p:bg>
      <p:bgPr>
        <a:solidFill>
          <a:schemeClr val="tx1"/>
        </a:solidFill>
        <a:effectLst/>
      </p:bgPr>
    </p:bg>
    <p:spTree>
      <p:nvGrpSpPr>
        <p:cNvPr id="1" name=""/>
        <p:cNvGrpSpPr/>
        <p:nvPr/>
      </p:nvGrpSpPr>
      <p:grpSpPr>
        <a:xfrm>
          <a:off x="0" y="0"/>
          <a:ext cx="0" cy="0"/>
          <a:chOff x="0" y="0"/>
          <a:chExt cx="0" cy="0"/>
        </a:xfrm>
      </p:grpSpPr>
      <p:pic>
        <p:nvPicPr>
          <p:cNvPr id="4" name="climbing_emission_lg1.wmv">
            <a:hlinkClick r:id="" action="ppaction://media"/>
          </p:cNvPr>
          <p:cNvPicPr>
            <a:picLocks noChangeAspect="1"/>
          </p:cNvPicPr>
          <p:nvPr userDrawn="1">
            <a:videoFile r:link="rId1"/>
          </p:nvPr>
        </p:nvPicPr>
        <p:blipFill rotWithShape="1">
          <a:blip r:embed="rId3"/>
          <a:srcRect t="60456" b="20219"/>
          <a:stretch/>
        </p:blipFill>
        <p:spPr>
          <a:xfrm>
            <a:off x="0" y="0"/>
            <a:ext cx="9144000" cy="1290918"/>
          </a:xfrm>
          <a:prstGeom prst="rect">
            <a:avLst/>
          </a:prstGeom>
          <a:effectLst>
            <a:reflection blurRad="6350" stA="15000" endPos="75000" dir="5400000" sy="-100000" algn="bl" rotWithShape="0"/>
          </a:effectLst>
        </p:spPr>
      </p:pic>
      <p:sp>
        <p:nvSpPr>
          <p:cNvPr id="2" name="Title 1"/>
          <p:cNvSpPr>
            <a:spLocks noGrp="1"/>
          </p:cNvSpPr>
          <p:nvPr>
            <p:ph type="title"/>
          </p:nvPr>
        </p:nvSpPr>
        <p:spPr>
          <a:xfrm>
            <a:off x="457200" y="76200"/>
            <a:ext cx="8229600" cy="1143000"/>
          </a:xfrm>
        </p:spPr>
        <p:txBody>
          <a:bodyPr/>
          <a:lstStyle>
            <a:lvl1pPr algn="l">
              <a:defRPr>
                <a:solidFill>
                  <a:schemeClr val="bg1"/>
                </a:solidFill>
              </a:defRPr>
            </a:lvl1pPr>
          </a:lstStyle>
          <a:p>
            <a:r>
              <a:rPr lang="en-US" smtClean="0"/>
              <a:t>Click to edit Master title style</a:t>
            </a:r>
            <a:endParaRPr lang="en-US"/>
          </a:p>
        </p:txBody>
      </p:sp>
      <p:sp>
        <p:nvSpPr>
          <p:cNvPr id="3" name="Content Placeholder 2"/>
          <p:cNvSpPr>
            <a:spLocks noGrp="1"/>
          </p:cNvSpPr>
          <p:nvPr>
            <p:ph idx="1"/>
          </p:nvPr>
        </p:nvSpPr>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E582021F-D5D5-4608-9419-891AF80115DE}" type="datetimeFigureOut">
              <a:rPr lang="en-US"/>
              <a:pPr>
                <a:defRPr/>
              </a:pPr>
              <a:t>10/30/2018</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B9DB6CC0-DCCE-4935-B08E-DA608A8E8E66}" type="slidenum">
              <a:rPr lang="en-US"/>
              <a:pPr>
                <a:defRPr/>
              </a:pPr>
              <a:t>‹#›</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43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4"/>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4"/>
                                        </p:tgtEl>
                                      </p:cBhvr>
                                    </p:cmd>
                                  </p:childTnLst>
                                </p:cTn>
                              </p:par>
                            </p:childTnLst>
                          </p:cTn>
                        </p:par>
                      </p:childTnLst>
                    </p:cTn>
                  </p:par>
                </p:childTnLst>
              </p:cTn>
              <p:nextCondLst>
                <p:cond evt="onClick" delay="0">
                  <p:tgtEl>
                    <p:spTgt spid="4"/>
                  </p:tgtEl>
                </p:cond>
              </p:nextCondLst>
            </p:seq>
            <p:video>
              <p:cMediaNode vol="80000">
                <p:cTn id="12" repeatCount="indefinite" fill="hold" display="0">
                  <p:stCondLst>
                    <p:cond delay="indefinite"/>
                  </p:stCondLst>
                </p:cTn>
                <p:tgtEl>
                  <p:spTgt spid="4"/>
                </p:tgtEl>
              </p:cMediaNode>
            </p:video>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590925"/>
            <a:ext cx="7772400" cy="1362075"/>
          </a:xfrm>
        </p:spPr>
        <p:txBody>
          <a:bodyPr anchor="t"/>
          <a:lstStyle>
            <a:lvl1pPr algn="l">
              <a:defRPr sz="4000" b="1" cap="all">
                <a:solidFill>
                  <a:schemeClr val="tx2">
                    <a:lumMod val="50000"/>
                  </a:schemeClr>
                </a:solidFill>
                <a:effectLst>
                  <a:reflection blurRad="6350" stA="25000" endPos="45500" dir="5400000" sy="-100000" algn="bl" rotWithShape="0"/>
                </a:effectLst>
              </a:defRPr>
            </a:lvl1pPr>
          </a:lstStyle>
          <a:p>
            <a:r>
              <a:rPr lang="en-US" smtClean="0"/>
              <a:t>Click to edit Master title style</a:t>
            </a:r>
            <a:endParaRPr lang="en-US"/>
          </a:p>
        </p:txBody>
      </p:sp>
      <p:sp>
        <p:nvSpPr>
          <p:cNvPr id="3" name="Text Placeholder 2"/>
          <p:cNvSpPr>
            <a:spLocks noGrp="1"/>
          </p:cNvSpPr>
          <p:nvPr>
            <p:ph type="body" idx="1"/>
          </p:nvPr>
        </p:nvSpPr>
        <p:spPr>
          <a:xfrm>
            <a:off x="722313" y="2090738"/>
            <a:ext cx="7772400" cy="1500187"/>
          </a:xfrm>
        </p:spPr>
        <p:txBody>
          <a:bodyPr anchor="b"/>
          <a:lstStyle>
            <a:lvl1pPr marL="0" indent="0">
              <a:buNone/>
              <a:defRPr sz="2000">
                <a:solidFill>
                  <a:schemeClr val="tx2">
                    <a:lumMod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27A6A93A-ADD1-4BE5-822D-BF43E00BAC59}" type="datetimeFigureOut">
              <a:rPr lang="en-US"/>
              <a:pPr>
                <a:defRPr/>
              </a:pPr>
              <a:t>10/30/2018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52C68D6-AEBE-4913-9CE7-1CE9B24D3A7E}"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371600"/>
            <a:ext cx="4038600" cy="4953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371600"/>
            <a:ext cx="4038600" cy="4953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AFFAF75D-1EE9-40BC-8FDE-88BDA2F92162}" type="datetimeFigureOut">
              <a:rPr lang="en-US"/>
              <a:pPr>
                <a:defRPr/>
              </a:pPr>
              <a:t>10/30/2018</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4A76179D-8195-4E7F-AE86-59F644E5C475}"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371600"/>
            <a:ext cx="4040188" cy="8032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4"/>
            <a:ext cx="4040188" cy="414972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371600"/>
            <a:ext cx="4041775" cy="8032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4"/>
            <a:ext cx="4041775" cy="414972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C2DB9C7D-7442-46B5-BF52-5EEE79F29779}" type="datetimeFigureOut">
              <a:rPr lang="en-US"/>
              <a:pPr>
                <a:defRPr/>
              </a:pPr>
              <a:t>10/30/2018</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64C6E38A-D349-4BE8-BEF7-3514A295A3F0}"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F4E5B8DE-5722-485D-99C8-AD5FB440449F}" type="datetimeFigureOut">
              <a:rPr lang="en-US"/>
              <a:pPr>
                <a:defRPr/>
              </a:pPr>
              <a:t>10/30/2018</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862B0A19-758A-4EBB-99FE-E08603E6C87A}"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999FE9B5-023B-4EC3-846A-FF9E522E4F99}" type="datetimeFigureOut">
              <a:rPr lang="en-US"/>
              <a:pPr>
                <a:defRPr/>
              </a:pPr>
              <a:t>10/30/2018</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C056D351-CA10-4B4E-8F34-0BFFC890F954}"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371600"/>
            <a:ext cx="3008313" cy="1162050"/>
          </a:xfrm>
        </p:spPr>
        <p:txBody>
          <a:bodyPr anchor="b"/>
          <a:lstStyle>
            <a:lvl1pPr algn="l">
              <a:defRPr sz="2000" b="1">
                <a:solidFill>
                  <a:schemeClr val="tx2">
                    <a:lumMod val="50000"/>
                  </a:schemeClr>
                </a:solidFill>
              </a:defRPr>
            </a:lvl1pPr>
          </a:lstStyle>
          <a:p>
            <a:r>
              <a:rPr lang="en-US" smtClean="0"/>
              <a:t>Click to edit Master title style</a:t>
            </a:r>
            <a:endParaRPr lang="en-US"/>
          </a:p>
        </p:txBody>
      </p:sp>
      <p:sp>
        <p:nvSpPr>
          <p:cNvPr id="3" name="Content Placeholder 2"/>
          <p:cNvSpPr>
            <a:spLocks noGrp="1"/>
          </p:cNvSpPr>
          <p:nvPr>
            <p:ph idx="1"/>
          </p:nvPr>
        </p:nvSpPr>
        <p:spPr>
          <a:xfrm>
            <a:off x="3575050" y="1371601"/>
            <a:ext cx="5111750" cy="4952999"/>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2533651"/>
            <a:ext cx="3008313" cy="37909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CA26C4B1-D967-4051-88F0-BA12F79258F0}" type="datetimeFigureOut">
              <a:rPr lang="en-US"/>
              <a:pPr>
                <a:defRPr/>
              </a:pPr>
              <a:t>10/30/2018</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AA867449-1EE1-4C38-ACBE-617393D75389}"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video" Target="NULL" TargetMode="Externa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alpha val="25000"/>
          </a:schemeClr>
        </a:solidFill>
        <a:effectLst/>
      </p:bgPr>
    </p:bg>
    <p:spTree>
      <p:nvGrpSpPr>
        <p:cNvPr id="1" name=""/>
        <p:cNvGrpSpPr/>
        <p:nvPr/>
      </p:nvGrpSpPr>
      <p:grpSpPr>
        <a:xfrm>
          <a:off x="0" y="0"/>
          <a:ext cx="0" cy="0"/>
          <a:chOff x="0" y="0"/>
          <a:chExt cx="0" cy="0"/>
        </a:xfrm>
      </p:grpSpPr>
      <p:pic>
        <p:nvPicPr>
          <p:cNvPr id="9" name="climbing_emission_lg1.wmv">
            <a:hlinkClick r:id="" action="ppaction://media"/>
          </p:cNvPr>
          <p:cNvPicPr>
            <a:picLocks noChangeAspect="1"/>
          </p:cNvPicPr>
          <p:nvPr>
            <a:videoFile r:link="rId14"/>
          </p:nvPr>
        </p:nvPicPr>
        <p:blipFill rotWithShape="1">
          <a:blip r:embed="rId15"/>
          <a:srcRect t="60456" b="20219"/>
          <a:stretch/>
        </p:blipFill>
        <p:spPr>
          <a:xfrm>
            <a:off x="0" y="0"/>
            <a:ext cx="9144000" cy="1290918"/>
          </a:xfrm>
          <a:prstGeom prst="rect">
            <a:avLst/>
          </a:prstGeom>
          <a:effectLst>
            <a:reflection blurRad="6350" stA="50000" endA="300" endPos="55000" dir="5400000" sy="-100000" algn="bl" rotWithShape="0"/>
          </a:effectLst>
        </p:spPr>
      </p:pic>
      <p:sp>
        <p:nvSpPr>
          <p:cNvPr id="1027" name="Title Placeholder 1"/>
          <p:cNvSpPr>
            <a:spLocks noGrp="1"/>
          </p:cNvSpPr>
          <p:nvPr>
            <p:ph type="title"/>
          </p:nvPr>
        </p:nvSpPr>
        <p:spPr bwMode="auto">
          <a:xfrm>
            <a:off x="457200" y="76200"/>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8" name="Text Placeholder 2"/>
          <p:cNvSpPr>
            <a:spLocks noGrp="1"/>
          </p:cNvSpPr>
          <p:nvPr>
            <p:ph type="body" idx="1"/>
          </p:nvPr>
        </p:nvSpPr>
        <p:spPr bwMode="auto">
          <a:xfrm>
            <a:off x="457200" y="1371600"/>
            <a:ext cx="8229600" cy="4953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62A5DCD4-242C-4586-A934-D5D92741F01D}" type="datetimeFigureOut">
              <a:rPr lang="en-US"/>
              <a:pPr>
                <a:defRPr/>
              </a:pPr>
              <a:t>10/30/2018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42368E66-C3A7-45EC-BD74-49D9A3F5F7D9}"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51" r:id="rId2"/>
    <p:sldLayoutId id="2147483662"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433"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9"/>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9"/>
                                        </p:tgtEl>
                                      </p:cBhvr>
                                    </p:cmd>
                                  </p:childTnLst>
                                </p:cTn>
                              </p:par>
                            </p:childTnLst>
                          </p:cTn>
                        </p:par>
                      </p:childTnLst>
                    </p:cTn>
                  </p:par>
                </p:childTnLst>
              </p:cTn>
              <p:nextCondLst>
                <p:cond evt="onClick" delay="0">
                  <p:tgtEl>
                    <p:spTgt spid="9"/>
                  </p:tgtEl>
                </p:cond>
              </p:nextCondLst>
            </p:seq>
            <p:video>
              <p:cMediaNode vol="80000">
                <p:cTn id="12" repeatCount="indefinite" fill="hold" display="0">
                  <p:stCondLst>
                    <p:cond delay="indefinite"/>
                  </p:stCondLst>
                </p:cTn>
                <p:tgtEl>
                  <p:spTgt spid="9"/>
                </p:tgtEl>
              </p:cMediaNode>
            </p:video>
          </p:childTnLst>
        </p:cTn>
      </p:par>
    </p:tnLst>
  </p:timing>
  <p:txStyles>
    <p:titleStyle>
      <a:lvl1pPr algn="l" rtl="0" eaLnBrk="1" fontAlgn="base" hangingPunct="1">
        <a:spcBef>
          <a:spcPct val="0"/>
        </a:spcBef>
        <a:spcAft>
          <a:spcPct val="0"/>
        </a:spcAft>
        <a:defRPr sz="4400" kern="1200">
          <a:solidFill>
            <a:schemeClr val="bg1"/>
          </a:solidFill>
          <a:latin typeface="+mj-lt"/>
          <a:ea typeface="+mj-ea"/>
          <a:cs typeface="+mj-cs"/>
        </a:defRPr>
      </a:lvl1pPr>
      <a:lvl2pPr algn="l" rtl="0" eaLnBrk="1" fontAlgn="base" hangingPunct="1">
        <a:spcBef>
          <a:spcPct val="0"/>
        </a:spcBef>
        <a:spcAft>
          <a:spcPct val="0"/>
        </a:spcAft>
        <a:defRPr sz="4400">
          <a:solidFill>
            <a:schemeClr val="bg1"/>
          </a:solidFill>
          <a:latin typeface="Calibri" pitchFamily="34" charset="0"/>
        </a:defRPr>
      </a:lvl2pPr>
      <a:lvl3pPr algn="l" rtl="0" eaLnBrk="1" fontAlgn="base" hangingPunct="1">
        <a:spcBef>
          <a:spcPct val="0"/>
        </a:spcBef>
        <a:spcAft>
          <a:spcPct val="0"/>
        </a:spcAft>
        <a:defRPr sz="4400">
          <a:solidFill>
            <a:schemeClr val="bg1"/>
          </a:solidFill>
          <a:latin typeface="Calibri" pitchFamily="34" charset="0"/>
        </a:defRPr>
      </a:lvl3pPr>
      <a:lvl4pPr algn="l" rtl="0" eaLnBrk="1" fontAlgn="base" hangingPunct="1">
        <a:spcBef>
          <a:spcPct val="0"/>
        </a:spcBef>
        <a:spcAft>
          <a:spcPct val="0"/>
        </a:spcAft>
        <a:defRPr sz="4400">
          <a:solidFill>
            <a:schemeClr val="bg1"/>
          </a:solidFill>
          <a:latin typeface="Calibri" pitchFamily="34" charset="0"/>
        </a:defRPr>
      </a:lvl4pPr>
      <a:lvl5pPr algn="l" rtl="0" eaLnBrk="1" fontAlgn="base" hangingPunct="1">
        <a:spcBef>
          <a:spcPct val="0"/>
        </a:spcBef>
        <a:spcAft>
          <a:spcPct val="0"/>
        </a:spcAft>
        <a:defRPr sz="4400">
          <a:solidFill>
            <a:schemeClr val="bg1"/>
          </a:solidFill>
          <a:latin typeface="Calibri" pitchFamily="34" charset="0"/>
        </a:defRPr>
      </a:lvl5pPr>
      <a:lvl6pPr marL="457200" algn="l" rtl="0" eaLnBrk="1" fontAlgn="base" hangingPunct="1">
        <a:spcBef>
          <a:spcPct val="0"/>
        </a:spcBef>
        <a:spcAft>
          <a:spcPct val="0"/>
        </a:spcAft>
        <a:defRPr sz="4400">
          <a:solidFill>
            <a:schemeClr val="bg1"/>
          </a:solidFill>
          <a:latin typeface="Calibri" pitchFamily="34" charset="0"/>
        </a:defRPr>
      </a:lvl6pPr>
      <a:lvl7pPr marL="914400" algn="l" rtl="0" eaLnBrk="1" fontAlgn="base" hangingPunct="1">
        <a:spcBef>
          <a:spcPct val="0"/>
        </a:spcBef>
        <a:spcAft>
          <a:spcPct val="0"/>
        </a:spcAft>
        <a:defRPr sz="4400">
          <a:solidFill>
            <a:schemeClr val="bg1"/>
          </a:solidFill>
          <a:latin typeface="Calibri" pitchFamily="34" charset="0"/>
        </a:defRPr>
      </a:lvl7pPr>
      <a:lvl8pPr marL="1371600" algn="l" rtl="0" eaLnBrk="1" fontAlgn="base" hangingPunct="1">
        <a:spcBef>
          <a:spcPct val="0"/>
        </a:spcBef>
        <a:spcAft>
          <a:spcPct val="0"/>
        </a:spcAft>
        <a:defRPr sz="4400">
          <a:solidFill>
            <a:schemeClr val="bg1"/>
          </a:solidFill>
          <a:latin typeface="Calibri" pitchFamily="34" charset="0"/>
        </a:defRPr>
      </a:lvl8pPr>
      <a:lvl9pPr marL="1828800" algn="l" rtl="0" eaLnBrk="1" fontAlgn="base" hangingPunct="1">
        <a:spcBef>
          <a:spcPct val="0"/>
        </a:spcBef>
        <a:spcAft>
          <a:spcPct val="0"/>
        </a:spcAft>
        <a:defRPr sz="4400">
          <a:solidFill>
            <a:schemeClr val="bg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itle 1"/>
          <p:cNvSpPr>
            <a:spLocks noGrp="1"/>
          </p:cNvSpPr>
          <p:nvPr>
            <p:ph type="ctrTitle"/>
          </p:nvPr>
        </p:nvSpPr>
        <p:spPr>
          <a:xfrm>
            <a:off x="685800" y="4064000"/>
            <a:ext cx="7772400" cy="1579578"/>
          </a:xfrm>
        </p:spPr>
        <p:txBody>
          <a:bodyPr/>
          <a:lstStyle/>
          <a:p>
            <a:r>
              <a:rPr lang="ro-RO" b="1" dirty="0" smtClean="0"/>
              <a:t> </a:t>
            </a:r>
            <a:r>
              <a:rPr lang="en-US" dirty="0" smtClean="0"/>
              <a:t/>
            </a:r>
            <a:br>
              <a:rPr lang="en-US" dirty="0" smtClean="0"/>
            </a:br>
            <a:r>
              <a:rPr lang="en-US" sz="1400" dirty="0" smtClean="0"/>
              <a:t/>
            </a:r>
            <a:br>
              <a:rPr lang="en-US" sz="1400" dirty="0" smtClean="0"/>
            </a:br>
            <a:r>
              <a:rPr lang="en-US" sz="1400" dirty="0" smtClean="0"/>
              <a:t/>
            </a:r>
            <a:br>
              <a:rPr lang="en-US" sz="1400" dirty="0" smtClean="0"/>
            </a:br>
            <a:r>
              <a:rPr lang="en-US" sz="1400" dirty="0" smtClean="0"/>
              <a:t/>
            </a:r>
            <a:br>
              <a:rPr lang="en-US" sz="1400" dirty="0" smtClean="0"/>
            </a:br>
            <a:r>
              <a:rPr lang="pt-BR" sz="1400" b="1" dirty="0" smtClean="0"/>
              <a:t>ROLUL STRUCTURILOR  AFECTIVITĂŢII ŞI MOTIVAŢIONALE ÎN PREGĂTIREA EMOŢIONALĂ PENTRU SUSŢINEREA EXAMENELOR</a:t>
            </a:r>
            <a:r>
              <a:rPr lang="en-US" sz="1400" dirty="0" smtClean="0"/>
              <a:t/>
            </a:r>
            <a:br>
              <a:rPr lang="en-US" sz="1400" dirty="0" smtClean="0"/>
            </a:br>
            <a:r>
              <a:rPr lang="pt-BR" sz="1400" b="1" dirty="0" smtClean="0"/>
              <a:t> </a:t>
            </a:r>
            <a:r>
              <a:rPr lang="en-US" sz="1400" dirty="0" smtClean="0"/>
              <a:t/>
            </a:r>
            <a:br>
              <a:rPr lang="en-US" sz="1400" dirty="0" smtClean="0"/>
            </a:br>
            <a:r>
              <a:rPr lang="pt-BR" sz="1400" dirty="0" smtClean="0"/>
              <a:t>Profesor consilier </a:t>
            </a:r>
            <a:r>
              <a:rPr lang="ro-RO" sz="1400" dirty="0" smtClean="0"/>
              <a:t>şcolar MOLDOVEANU Oana Alina – </a:t>
            </a:r>
            <a:r>
              <a:rPr lang="en-US" sz="1400" dirty="0" smtClean="0"/>
              <a:t/>
            </a:r>
            <a:br>
              <a:rPr lang="en-US" sz="1400" dirty="0" smtClean="0"/>
            </a:br>
            <a:r>
              <a:rPr lang="ro-RO" sz="1400" dirty="0" smtClean="0"/>
              <a:t>CJRAE –CSAP de la Lic.Tehn.Transp. C.F. Craiova </a:t>
            </a:r>
            <a:r>
              <a:rPr lang="en-US" sz="1400" dirty="0" smtClean="0"/>
              <a:t/>
            </a:r>
            <a:br>
              <a:rPr lang="en-US" sz="1400" dirty="0" smtClean="0"/>
            </a:br>
            <a:r>
              <a:rPr lang="ro-RO" sz="1400" b="1" dirty="0" smtClean="0"/>
              <a:t> </a:t>
            </a:r>
            <a:r>
              <a:rPr lang="en-US" sz="1400" dirty="0" smtClean="0"/>
              <a:t/>
            </a:r>
            <a:br>
              <a:rPr lang="en-US" sz="1400" dirty="0" smtClean="0"/>
            </a:br>
            <a:r>
              <a:rPr lang="ro-RO" sz="1400" b="1" dirty="0" smtClean="0"/>
              <a:t> </a:t>
            </a:r>
            <a:r>
              <a:rPr lang="en-US" sz="1400" dirty="0" smtClean="0"/>
              <a:t/>
            </a:r>
            <a:br>
              <a:rPr lang="en-US" sz="1400" dirty="0" smtClean="0"/>
            </a:br>
            <a:r>
              <a:rPr lang="en-US" sz="1400" dirty="0" smtClean="0"/>
              <a:t/>
            </a:r>
            <a:br>
              <a:rPr lang="en-US" sz="1400" dirty="0" smtClean="0"/>
            </a:br>
            <a:r>
              <a:rPr lang="en-US" sz="1400" dirty="0" err="1" smtClean="0">
                <a:solidFill>
                  <a:srgbClr val="10253F"/>
                </a:solidFill>
                <a:effectLst/>
              </a:rPr>
              <a:t>vilcu</a:t>
            </a:r>
            <a:endParaRPr lang="en-US" sz="1400" dirty="0" smtClean="0">
              <a:solidFill>
                <a:srgbClr val="10253F"/>
              </a:solidFill>
              <a:effectLst/>
            </a:endParaRPr>
          </a:p>
        </p:txBody>
      </p:sp>
      <p:sp>
        <p:nvSpPr>
          <p:cNvPr id="3" name="Subtitle 2"/>
          <p:cNvSpPr>
            <a:spLocks noGrp="1"/>
          </p:cNvSpPr>
          <p:nvPr>
            <p:ph type="subTitle" idx="1"/>
          </p:nvPr>
        </p:nvSpPr>
        <p:spPr>
          <a:xfrm>
            <a:off x="1371600" y="5207000"/>
            <a:ext cx="6915176" cy="650892"/>
          </a:xfrm>
        </p:spPr>
        <p:txBody>
          <a:bodyPr rtlCol="0">
            <a:normAutofit/>
          </a:bodyPr>
          <a:lstStyle/>
          <a:p>
            <a:pPr eaLnBrk="1" fontAlgn="auto" hangingPunct="1">
              <a:spcAft>
                <a:spcPts val="0"/>
              </a:spcAft>
              <a:buFont typeface="Arial" pitchFamily="34" charset="0"/>
              <a:buNone/>
              <a:defRPr/>
            </a:pPr>
            <a:r>
              <a:rPr lang="en-US" dirty="0" smtClean="0"/>
              <a:t>	</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buNone/>
            </a:pPr>
            <a:r>
              <a:rPr lang="ro-RO" sz="1600" b="1" dirty="0" smtClean="0"/>
              <a:t> 	3. </a:t>
            </a:r>
            <a:r>
              <a:rPr lang="en-US" sz="1600" b="1" dirty="0" err="1" smtClean="0"/>
              <a:t>Factori</a:t>
            </a:r>
            <a:r>
              <a:rPr lang="en-US" sz="1600" b="1" dirty="0" smtClean="0"/>
              <a:t> </a:t>
            </a:r>
            <a:r>
              <a:rPr lang="en-US" sz="1600" b="1" dirty="0" err="1" smtClean="0"/>
              <a:t>individuali</a:t>
            </a:r>
            <a:r>
              <a:rPr lang="en-US" sz="1600" dirty="0" smtClean="0"/>
              <a:t> </a:t>
            </a:r>
            <a:endParaRPr lang="ro-RO" sz="1600" dirty="0" smtClean="0"/>
          </a:p>
          <a:p>
            <a:pPr>
              <a:buNone/>
            </a:pPr>
            <a:endParaRPr lang="ro-RO" sz="1600" dirty="0" smtClean="0"/>
          </a:p>
          <a:p>
            <a:pPr>
              <a:buNone/>
            </a:pPr>
            <a:r>
              <a:rPr lang="en-US" sz="1600" dirty="0" smtClean="0"/>
              <a:t>- </a:t>
            </a:r>
            <a:r>
              <a:rPr lang="en-US" sz="1600" dirty="0" err="1" smtClean="0"/>
              <a:t>valoarea</a:t>
            </a:r>
            <a:r>
              <a:rPr lang="en-US" sz="1600" dirty="0" smtClean="0"/>
              <a:t> </a:t>
            </a:r>
            <a:r>
              <a:rPr lang="en-US" sz="1600" dirty="0" err="1" smtClean="0"/>
              <a:t>acordată</a:t>
            </a:r>
            <a:r>
              <a:rPr lang="en-US" sz="1600" dirty="0" smtClean="0"/>
              <a:t> </a:t>
            </a:r>
            <a:r>
              <a:rPr lang="en-US" sz="1600" dirty="0" err="1" smtClean="0"/>
              <a:t>sarcinii</a:t>
            </a:r>
            <a:r>
              <a:rPr lang="en-US" sz="1600" dirty="0" smtClean="0"/>
              <a:t> de </a:t>
            </a:r>
            <a:r>
              <a:rPr lang="en-US" sz="1600" dirty="0" err="1" smtClean="0"/>
              <a:t>învăţare</a:t>
            </a:r>
            <a:r>
              <a:rPr lang="en-US" sz="1600" dirty="0" smtClean="0"/>
              <a:t> de </a:t>
            </a:r>
            <a:r>
              <a:rPr lang="en-US" sz="1600" dirty="0" err="1" smtClean="0"/>
              <a:t>către</a:t>
            </a:r>
            <a:r>
              <a:rPr lang="en-US" sz="1600" dirty="0" smtClean="0"/>
              <a:t> </a:t>
            </a:r>
            <a:r>
              <a:rPr lang="en-US" sz="1600" dirty="0" err="1" smtClean="0"/>
              <a:t>elev</a:t>
            </a:r>
            <a:r>
              <a:rPr lang="en-US" sz="1600" dirty="0" smtClean="0"/>
              <a:t> – </a:t>
            </a:r>
            <a:r>
              <a:rPr lang="en-US" sz="1600" dirty="0" err="1" smtClean="0"/>
              <a:t>este</a:t>
            </a:r>
            <a:r>
              <a:rPr lang="en-US" sz="1600" dirty="0" smtClean="0"/>
              <a:t> </a:t>
            </a:r>
            <a:r>
              <a:rPr lang="en-US" sz="1600" dirty="0" err="1" smtClean="0"/>
              <a:t>în</a:t>
            </a:r>
            <a:r>
              <a:rPr lang="en-US" sz="1600" dirty="0" smtClean="0"/>
              <a:t> </a:t>
            </a:r>
            <a:r>
              <a:rPr lang="en-US" sz="1600" dirty="0" err="1" smtClean="0"/>
              <a:t>strânsă</a:t>
            </a:r>
            <a:r>
              <a:rPr lang="en-US" sz="1600" dirty="0" smtClean="0"/>
              <a:t> </a:t>
            </a:r>
            <a:r>
              <a:rPr lang="en-US" sz="1600" dirty="0" err="1" smtClean="0"/>
              <a:t>legătură</a:t>
            </a:r>
            <a:r>
              <a:rPr lang="en-US" sz="1600" dirty="0" smtClean="0"/>
              <a:t> cu </a:t>
            </a:r>
            <a:r>
              <a:rPr lang="en-US" sz="1600" dirty="0" err="1" smtClean="0"/>
              <a:t>scopurile</a:t>
            </a:r>
            <a:r>
              <a:rPr lang="en-US" sz="1600" dirty="0" smtClean="0"/>
              <a:t> de </a:t>
            </a:r>
            <a:r>
              <a:rPr lang="en-US" sz="1600" dirty="0" err="1" smtClean="0"/>
              <a:t>învăţare</a:t>
            </a:r>
            <a:r>
              <a:rPr lang="en-US" sz="1600" dirty="0" smtClean="0"/>
              <a:t> ale </a:t>
            </a:r>
            <a:r>
              <a:rPr lang="en-US" sz="1600" dirty="0" err="1" smtClean="0"/>
              <a:t>elevilor</a:t>
            </a:r>
            <a:r>
              <a:rPr lang="en-US" sz="1600" dirty="0" smtClean="0"/>
              <a:t>. </a:t>
            </a:r>
            <a:endParaRPr lang="ro-RO" sz="1600" dirty="0" smtClean="0"/>
          </a:p>
          <a:p>
            <a:pPr>
              <a:buNone/>
            </a:pPr>
            <a:r>
              <a:rPr lang="ro-RO" sz="1600" dirty="0" smtClean="0"/>
              <a:t>	</a:t>
            </a:r>
            <a:r>
              <a:rPr lang="en-US" sz="1600" dirty="0" err="1" smtClean="0"/>
              <a:t>Valoarea</a:t>
            </a:r>
            <a:r>
              <a:rPr lang="en-US" sz="1600" dirty="0" smtClean="0"/>
              <a:t> </a:t>
            </a:r>
            <a:r>
              <a:rPr lang="en-US" sz="1600" dirty="0" err="1" smtClean="0"/>
              <a:t>sarcinii</a:t>
            </a:r>
            <a:r>
              <a:rPr lang="en-US" sz="1600" dirty="0" smtClean="0"/>
              <a:t> </a:t>
            </a:r>
            <a:r>
              <a:rPr lang="en-US" sz="1600" dirty="0" err="1" smtClean="0"/>
              <a:t>va</a:t>
            </a:r>
            <a:r>
              <a:rPr lang="en-US" sz="1600" dirty="0" smtClean="0"/>
              <a:t> </a:t>
            </a:r>
            <a:r>
              <a:rPr lang="en-US" sz="1600" dirty="0" err="1" smtClean="0"/>
              <a:t>fi</a:t>
            </a:r>
            <a:r>
              <a:rPr lang="en-US" sz="1600" dirty="0" smtClean="0"/>
              <a:t> mare </a:t>
            </a:r>
            <a:r>
              <a:rPr lang="en-US" sz="1600" dirty="0" err="1" smtClean="0"/>
              <a:t>dacă</a:t>
            </a:r>
            <a:r>
              <a:rPr lang="en-US" sz="1600" dirty="0" smtClean="0"/>
              <a:t> </a:t>
            </a:r>
            <a:r>
              <a:rPr lang="en-US" sz="1600" dirty="0" err="1" smtClean="0"/>
              <a:t>sarcina</a:t>
            </a:r>
            <a:r>
              <a:rPr lang="en-US" sz="1600" dirty="0" smtClean="0"/>
              <a:t> de </a:t>
            </a:r>
            <a:r>
              <a:rPr lang="en-US" sz="1600" dirty="0" err="1" smtClean="0"/>
              <a:t>învăţare</a:t>
            </a:r>
            <a:r>
              <a:rPr lang="en-US" sz="1600" dirty="0" smtClean="0"/>
              <a:t> </a:t>
            </a:r>
            <a:r>
              <a:rPr lang="en-US" sz="1600" dirty="0" err="1" smtClean="0"/>
              <a:t>este</a:t>
            </a:r>
            <a:r>
              <a:rPr lang="en-US" sz="1600" dirty="0" smtClean="0"/>
              <a:t> </a:t>
            </a:r>
            <a:r>
              <a:rPr lang="en-US" sz="1600" dirty="0" err="1" smtClean="0"/>
              <a:t>în</a:t>
            </a:r>
            <a:r>
              <a:rPr lang="en-US" sz="1600" dirty="0" smtClean="0"/>
              <a:t> </a:t>
            </a:r>
            <a:r>
              <a:rPr lang="en-US" sz="1600" dirty="0" err="1" smtClean="0"/>
              <a:t>concordanţă</a:t>
            </a:r>
            <a:r>
              <a:rPr lang="en-US" sz="1600" dirty="0" smtClean="0"/>
              <a:t> cu </a:t>
            </a:r>
            <a:r>
              <a:rPr lang="en-US" sz="1600" dirty="0" err="1" smtClean="0"/>
              <a:t>scopurile</a:t>
            </a:r>
            <a:r>
              <a:rPr lang="en-US" sz="1600" dirty="0" smtClean="0"/>
              <a:t> </a:t>
            </a:r>
            <a:r>
              <a:rPr lang="en-US" sz="1600" dirty="0" err="1" smtClean="0"/>
              <a:t>elevului</a:t>
            </a:r>
            <a:r>
              <a:rPr lang="en-US" sz="1600" dirty="0" smtClean="0"/>
              <a:t> </a:t>
            </a:r>
            <a:r>
              <a:rPr lang="en-US" sz="1600" dirty="0" err="1" smtClean="0"/>
              <a:t>şi</a:t>
            </a:r>
            <a:r>
              <a:rPr lang="en-US" sz="1600" dirty="0" smtClean="0"/>
              <a:t> </a:t>
            </a:r>
            <a:r>
              <a:rPr lang="en-US" sz="1600" dirty="0" err="1" smtClean="0"/>
              <a:t>va</a:t>
            </a:r>
            <a:r>
              <a:rPr lang="en-US" sz="1600" dirty="0" smtClean="0"/>
              <a:t> </a:t>
            </a:r>
            <a:r>
              <a:rPr lang="en-US" sz="1600" dirty="0" err="1" smtClean="0"/>
              <a:t>fi</a:t>
            </a:r>
            <a:r>
              <a:rPr lang="en-US" sz="1600" dirty="0" smtClean="0"/>
              <a:t> </a:t>
            </a:r>
            <a:r>
              <a:rPr lang="en-US" sz="1600" dirty="0" err="1" smtClean="0"/>
              <a:t>mică</a:t>
            </a:r>
            <a:r>
              <a:rPr lang="en-US" sz="1600" dirty="0" smtClean="0"/>
              <a:t> </a:t>
            </a:r>
            <a:r>
              <a:rPr lang="en-US" sz="1600" dirty="0" err="1" smtClean="0"/>
              <a:t>dacă</a:t>
            </a:r>
            <a:r>
              <a:rPr lang="en-US" sz="1600" dirty="0" smtClean="0"/>
              <a:t> </a:t>
            </a:r>
            <a:r>
              <a:rPr lang="en-US" sz="1600" dirty="0" err="1" smtClean="0"/>
              <a:t>ele</a:t>
            </a:r>
            <a:r>
              <a:rPr lang="en-US" sz="1600" dirty="0" smtClean="0"/>
              <a:t> </a:t>
            </a:r>
            <a:r>
              <a:rPr lang="en-US" sz="1600" dirty="0" err="1" smtClean="0"/>
              <a:t>sunt</a:t>
            </a:r>
            <a:r>
              <a:rPr lang="en-US" sz="1600" dirty="0" smtClean="0"/>
              <a:t> </a:t>
            </a:r>
            <a:r>
              <a:rPr lang="en-US" sz="1600" dirty="0" err="1" smtClean="0"/>
              <a:t>divergente</a:t>
            </a:r>
            <a:r>
              <a:rPr lang="en-US" sz="1600" dirty="0" smtClean="0"/>
              <a:t>;</a:t>
            </a:r>
            <a:endParaRPr lang="ro-RO" sz="1600" dirty="0" smtClean="0"/>
          </a:p>
          <a:p>
            <a:pPr>
              <a:buNone/>
            </a:pPr>
            <a:endParaRPr lang="ro-RO" sz="1600" dirty="0" smtClean="0"/>
          </a:p>
          <a:p>
            <a:pPr>
              <a:buNone/>
            </a:pPr>
            <a:r>
              <a:rPr lang="en-US" sz="1600" dirty="0" smtClean="0"/>
              <a:t> </a:t>
            </a:r>
            <a:r>
              <a:rPr lang="en-US" sz="1600" dirty="0" smtClean="0"/>
              <a:t>- </a:t>
            </a:r>
            <a:r>
              <a:rPr lang="en-US" sz="1600" dirty="0" err="1" smtClean="0"/>
              <a:t>expectanţele</a:t>
            </a:r>
            <a:r>
              <a:rPr lang="en-US" sz="1600" dirty="0" smtClean="0"/>
              <a:t> legate de </a:t>
            </a:r>
            <a:r>
              <a:rPr lang="en-US" sz="1600" dirty="0" err="1" smtClean="0"/>
              <a:t>rezultatele</a:t>
            </a:r>
            <a:r>
              <a:rPr lang="en-US" sz="1600" dirty="0" smtClean="0"/>
              <a:t> </a:t>
            </a:r>
            <a:r>
              <a:rPr lang="en-US" sz="1600" dirty="0" err="1" smtClean="0"/>
              <a:t>învăţării</a:t>
            </a:r>
            <a:r>
              <a:rPr lang="en-US" sz="1600" dirty="0" smtClean="0"/>
              <a:t>: </a:t>
            </a:r>
            <a:r>
              <a:rPr lang="en-US" sz="1600" dirty="0" err="1" smtClean="0"/>
              <a:t>convingerile</a:t>
            </a:r>
            <a:r>
              <a:rPr lang="en-US" sz="1600" dirty="0" smtClean="0"/>
              <a:t> </a:t>
            </a:r>
            <a:r>
              <a:rPr lang="en-US" sz="1600" dirty="0" err="1" smtClean="0"/>
              <a:t>despre</a:t>
            </a:r>
            <a:r>
              <a:rPr lang="en-US" sz="1600" dirty="0" smtClean="0"/>
              <a:t> </a:t>
            </a:r>
            <a:r>
              <a:rPr lang="en-US" sz="1600" dirty="0" err="1" smtClean="0"/>
              <a:t>autoeficacitate</a:t>
            </a:r>
            <a:r>
              <a:rPr lang="en-US" sz="1600" dirty="0" smtClean="0"/>
              <a:t>, </a:t>
            </a:r>
            <a:r>
              <a:rPr lang="en-US" sz="1600" dirty="0" err="1" smtClean="0"/>
              <a:t>convingerile</a:t>
            </a:r>
            <a:r>
              <a:rPr lang="en-US" sz="1600" dirty="0" smtClean="0"/>
              <a:t> </a:t>
            </a:r>
            <a:r>
              <a:rPr lang="en-US" sz="1600" dirty="0" err="1" smtClean="0"/>
              <a:t>despre</a:t>
            </a:r>
            <a:r>
              <a:rPr lang="en-US" sz="1600" dirty="0" smtClean="0"/>
              <a:t> </a:t>
            </a:r>
            <a:r>
              <a:rPr lang="en-US" sz="1600" dirty="0" err="1" smtClean="0"/>
              <a:t>controlul</a:t>
            </a:r>
            <a:r>
              <a:rPr lang="en-US" sz="1600" dirty="0" smtClean="0"/>
              <a:t> </a:t>
            </a:r>
            <a:r>
              <a:rPr lang="en-US" sz="1600" dirty="0" err="1" smtClean="0"/>
              <a:t>asupra</a:t>
            </a:r>
            <a:r>
              <a:rPr lang="en-US" sz="1600" dirty="0" smtClean="0"/>
              <a:t> </a:t>
            </a:r>
            <a:r>
              <a:rPr lang="en-US" sz="1600" dirty="0" err="1" smtClean="0"/>
              <a:t>învăţării</a:t>
            </a:r>
            <a:r>
              <a:rPr lang="en-US" sz="1600" dirty="0" smtClean="0"/>
              <a:t> (</a:t>
            </a:r>
            <a:r>
              <a:rPr lang="en-US" sz="1600" dirty="0" err="1" smtClean="0"/>
              <a:t>adică</a:t>
            </a:r>
            <a:r>
              <a:rPr lang="en-US" sz="1600" dirty="0" smtClean="0"/>
              <a:t> </a:t>
            </a:r>
            <a:r>
              <a:rPr lang="en-US" sz="1600" dirty="0" err="1" smtClean="0"/>
              <a:t>măsura</a:t>
            </a:r>
            <a:r>
              <a:rPr lang="en-US" sz="1600" dirty="0" smtClean="0"/>
              <a:t> </a:t>
            </a:r>
            <a:r>
              <a:rPr lang="en-US" sz="1600" dirty="0" err="1" smtClean="0"/>
              <a:t>în</a:t>
            </a:r>
            <a:r>
              <a:rPr lang="en-US" sz="1600" dirty="0" smtClean="0"/>
              <a:t> care </a:t>
            </a:r>
            <a:r>
              <a:rPr lang="en-US" sz="1600" dirty="0" err="1" smtClean="0"/>
              <a:t>rezultatul</a:t>
            </a:r>
            <a:r>
              <a:rPr lang="en-US" sz="1600" dirty="0" smtClean="0"/>
              <a:t> </a:t>
            </a:r>
            <a:r>
              <a:rPr lang="en-US" sz="1600" dirty="0" err="1" smtClean="0"/>
              <a:t>obţinut</a:t>
            </a:r>
            <a:r>
              <a:rPr lang="en-US" sz="1600" dirty="0" smtClean="0"/>
              <a:t> </a:t>
            </a:r>
            <a:r>
              <a:rPr lang="en-US" sz="1600" dirty="0" err="1" smtClean="0"/>
              <a:t>depinde</a:t>
            </a:r>
            <a:r>
              <a:rPr lang="en-US" sz="1600" dirty="0" smtClean="0"/>
              <a:t> de </a:t>
            </a:r>
            <a:r>
              <a:rPr lang="en-US" sz="1600" dirty="0" err="1" smtClean="0"/>
              <a:t>ei</a:t>
            </a:r>
            <a:r>
              <a:rPr lang="en-US" sz="1600" dirty="0" smtClean="0"/>
              <a:t>), </a:t>
            </a:r>
            <a:r>
              <a:rPr lang="en-US" sz="1600" dirty="0" err="1" smtClean="0"/>
              <a:t>atribuirile</a:t>
            </a:r>
            <a:r>
              <a:rPr lang="en-US" sz="1600" dirty="0" smtClean="0"/>
              <a:t> </a:t>
            </a:r>
            <a:r>
              <a:rPr lang="en-US" sz="1600" dirty="0" err="1" smtClean="0"/>
              <a:t>pe</a:t>
            </a:r>
            <a:r>
              <a:rPr lang="en-US" sz="1600" dirty="0" smtClean="0"/>
              <a:t> care </a:t>
            </a:r>
            <a:r>
              <a:rPr lang="en-US" sz="1600" dirty="0" err="1" smtClean="0"/>
              <a:t>elevii</a:t>
            </a:r>
            <a:r>
              <a:rPr lang="en-US" sz="1600" dirty="0" smtClean="0"/>
              <a:t> le </a:t>
            </a:r>
            <a:r>
              <a:rPr lang="en-US" sz="1600" dirty="0" err="1" smtClean="0"/>
              <a:t>dau</a:t>
            </a:r>
            <a:r>
              <a:rPr lang="en-US" sz="1600" dirty="0" smtClean="0"/>
              <a:t> </a:t>
            </a:r>
            <a:r>
              <a:rPr lang="en-US" sz="1600" dirty="0" err="1" smtClean="0"/>
              <a:t>cauzelor</a:t>
            </a:r>
            <a:r>
              <a:rPr lang="en-US" sz="1600" dirty="0" smtClean="0"/>
              <a:t> </a:t>
            </a:r>
            <a:r>
              <a:rPr lang="en-US" sz="1600" dirty="0" err="1" smtClean="0"/>
              <a:t>succeselor</a:t>
            </a:r>
            <a:r>
              <a:rPr lang="en-US" sz="1600" dirty="0" smtClean="0"/>
              <a:t> </a:t>
            </a:r>
            <a:r>
              <a:rPr lang="en-US" sz="1600" dirty="0" err="1" smtClean="0"/>
              <a:t>şi</a:t>
            </a:r>
            <a:r>
              <a:rPr lang="en-US" sz="1600" dirty="0" smtClean="0"/>
              <a:t> </a:t>
            </a:r>
            <a:r>
              <a:rPr lang="en-US" sz="1600" dirty="0" err="1" smtClean="0"/>
              <a:t>insucceselor</a:t>
            </a:r>
            <a:r>
              <a:rPr lang="en-US" sz="1600" dirty="0" smtClean="0"/>
              <a:t> (</a:t>
            </a:r>
            <a:r>
              <a:rPr lang="en-US" sz="1600" dirty="0" err="1" smtClean="0"/>
              <a:t>elevii</a:t>
            </a:r>
            <a:r>
              <a:rPr lang="en-US" sz="1600" dirty="0" smtClean="0"/>
              <a:t> </a:t>
            </a:r>
            <a:r>
              <a:rPr lang="en-US" sz="1600" dirty="0" err="1" smtClean="0"/>
              <a:t>atribuie</a:t>
            </a:r>
            <a:r>
              <a:rPr lang="en-US" sz="1600" dirty="0" smtClean="0"/>
              <a:t> </a:t>
            </a:r>
            <a:r>
              <a:rPr lang="en-US" sz="1600" dirty="0" err="1" smtClean="0"/>
              <a:t>succesul</a:t>
            </a:r>
            <a:r>
              <a:rPr lang="en-US" sz="1600" dirty="0" smtClean="0"/>
              <a:t> </a:t>
            </a:r>
            <a:r>
              <a:rPr lang="en-US" sz="1600" dirty="0" err="1" smtClean="0"/>
              <a:t>şi</a:t>
            </a:r>
            <a:r>
              <a:rPr lang="en-US" sz="1600" dirty="0" smtClean="0"/>
              <a:t> </a:t>
            </a:r>
            <a:r>
              <a:rPr lang="en-US" sz="1600" dirty="0" err="1" smtClean="0"/>
              <a:t>eşecul</a:t>
            </a:r>
            <a:r>
              <a:rPr lang="en-US" sz="1600" dirty="0" smtClean="0"/>
              <a:t> </a:t>
            </a:r>
            <a:r>
              <a:rPr lang="en-US" sz="1600" dirty="0" err="1" smtClean="0"/>
              <a:t>în</a:t>
            </a:r>
            <a:r>
              <a:rPr lang="en-US" sz="1600" dirty="0" smtClean="0"/>
              <a:t> </a:t>
            </a:r>
            <a:r>
              <a:rPr lang="en-US" sz="1600" dirty="0" err="1" smtClean="0"/>
              <a:t>învăţare</a:t>
            </a:r>
            <a:r>
              <a:rPr lang="en-US" sz="1600" dirty="0" smtClean="0"/>
              <a:t> </a:t>
            </a:r>
            <a:r>
              <a:rPr lang="en-US" sz="1600" dirty="0" err="1" smtClean="0"/>
              <a:t>abilităţilor</a:t>
            </a:r>
            <a:r>
              <a:rPr lang="en-US" sz="1600" dirty="0" smtClean="0"/>
              <a:t> de care </a:t>
            </a:r>
            <a:r>
              <a:rPr lang="en-US" sz="1600" dirty="0" err="1" smtClean="0"/>
              <a:t>dispun</a:t>
            </a:r>
            <a:r>
              <a:rPr lang="en-US" sz="1600" dirty="0" smtClean="0"/>
              <a:t>, </a:t>
            </a:r>
            <a:r>
              <a:rPr lang="en-US" sz="1600" dirty="0" err="1" smtClean="0"/>
              <a:t>efortului</a:t>
            </a:r>
            <a:r>
              <a:rPr lang="en-US" sz="1600" dirty="0" smtClean="0"/>
              <a:t> </a:t>
            </a:r>
            <a:r>
              <a:rPr lang="en-US" sz="1600" dirty="0" err="1" smtClean="0"/>
              <a:t>depus</a:t>
            </a:r>
            <a:r>
              <a:rPr lang="en-US" sz="1600" dirty="0" smtClean="0"/>
              <a:t>, </a:t>
            </a:r>
            <a:r>
              <a:rPr lang="en-US" sz="1600" dirty="0" err="1" smtClean="0"/>
              <a:t>dificultăţii</a:t>
            </a:r>
            <a:r>
              <a:rPr lang="en-US" sz="1600" dirty="0" smtClean="0"/>
              <a:t> </a:t>
            </a:r>
            <a:r>
              <a:rPr lang="en-US" sz="1600" dirty="0" err="1" smtClean="0"/>
              <a:t>sarcinii</a:t>
            </a:r>
            <a:r>
              <a:rPr lang="en-US" sz="1600" dirty="0" smtClean="0"/>
              <a:t> </a:t>
            </a:r>
            <a:r>
              <a:rPr lang="en-US" sz="1600" dirty="0" err="1" smtClean="0"/>
              <a:t>sau</a:t>
            </a:r>
            <a:r>
              <a:rPr lang="en-US" sz="1600" dirty="0" smtClean="0"/>
              <a:t> </a:t>
            </a:r>
            <a:r>
              <a:rPr lang="en-US" sz="1600" dirty="0" err="1" smtClean="0"/>
              <a:t>norocului</a:t>
            </a:r>
            <a:r>
              <a:rPr lang="en-US" sz="1600" dirty="0" smtClean="0"/>
              <a:t>/</a:t>
            </a:r>
            <a:r>
              <a:rPr lang="en-US" sz="1600" dirty="0" err="1" smtClean="0"/>
              <a:t>şansei</a:t>
            </a:r>
            <a:r>
              <a:rPr lang="en-US" sz="1600" dirty="0" smtClean="0"/>
              <a:t>); </a:t>
            </a:r>
            <a:endParaRPr lang="ro-RO" sz="1600" dirty="0" smtClean="0"/>
          </a:p>
          <a:p>
            <a:pPr>
              <a:buNone/>
            </a:pPr>
            <a:endParaRPr lang="ro-RO" sz="1600" dirty="0" smtClean="0"/>
          </a:p>
          <a:p>
            <a:pPr>
              <a:buNone/>
            </a:pPr>
            <a:r>
              <a:rPr lang="en-US" sz="1600" dirty="0" smtClean="0"/>
              <a:t>- </a:t>
            </a:r>
            <a:r>
              <a:rPr lang="en-US" sz="1600" dirty="0" err="1" smtClean="0"/>
              <a:t>reacţiile</a:t>
            </a:r>
            <a:r>
              <a:rPr lang="en-US" sz="1600" dirty="0" smtClean="0"/>
              <a:t> </a:t>
            </a:r>
            <a:r>
              <a:rPr lang="en-US" sz="1600" dirty="0" err="1" smtClean="0"/>
              <a:t>emoţionale</a:t>
            </a:r>
            <a:r>
              <a:rPr lang="en-US" sz="1600" dirty="0" smtClean="0"/>
              <a:t> legate de </a:t>
            </a:r>
            <a:r>
              <a:rPr lang="en-US" sz="1600" dirty="0" err="1" smtClean="0"/>
              <a:t>sarcinile</a:t>
            </a:r>
            <a:r>
              <a:rPr lang="en-US" sz="1600" dirty="0" smtClean="0"/>
              <a:t> de </a:t>
            </a:r>
            <a:r>
              <a:rPr lang="en-US" sz="1600" dirty="0" err="1" smtClean="0"/>
              <a:t>învăţare</a:t>
            </a:r>
            <a:r>
              <a:rPr lang="en-US" sz="1600" dirty="0" smtClean="0"/>
              <a:t>.</a:t>
            </a:r>
          </a:p>
          <a:p>
            <a:endParaRPr lang="en-US" sz="16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sz="2400" b="1" dirty="0" smtClean="0"/>
              <a:t/>
            </a:r>
            <a:br>
              <a:rPr lang="ro-RO" sz="2400" b="1" dirty="0" smtClean="0"/>
            </a:br>
            <a:r>
              <a:rPr lang="ro-RO" sz="2400" b="1" dirty="0" smtClean="0"/>
              <a:t/>
            </a:r>
            <a:br>
              <a:rPr lang="ro-RO" sz="2400" b="1" dirty="0" smtClean="0"/>
            </a:br>
            <a:r>
              <a:rPr lang="en-US" sz="2400" b="1" dirty="0" err="1" smtClean="0"/>
              <a:t>Strategii</a:t>
            </a:r>
            <a:r>
              <a:rPr lang="en-US" sz="2400" b="1" dirty="0" smtClean="0"/>
              <a:t> </a:t>
            </a:r>
            <a:r>
              <a:rPr lang="en-US" sz="2400" b="1" dirty="0" smtClean="0"/>
              <a:t>de </a:t>
            </a:r>
            <a:r>
              <a:rPr lang="en-US" sz="2400" b="1" dirty="0" err="1" smtClean="0"/>
              <a:t>optimizare</a:t>
            </a:r>
            <a:r>
              <a:rPr lang="en-US" sz="2400" b="1" dirty="0" smtClean="0"/>
              <a:t> cu </a:t>
            </a:r>
            <a:r>
              <a:rPr lang="en-US" sz="2400" b="1" dirty="0" err="1" smtClean="0"/>
              <a:t>rol</a:t>
            </a:r>
            <a:r>
              <a:rPr lang="en-US" sz="2400" b="1" dirty="0" smtClean="0"/>
              <a:t> </a:t>
            </a:r>
            <a:r>
              <a:rPr lang="en-US" sz="2400" b="1" dirty="0" err="1" smtClean="0"/>
              <a:t>în</a:t>
            </a:r>
            <a:r>
              <a:rPr lang="en-US" sz="2400" b="1" dirty="0" smtClean="0"/>
              <a:t> </a:t>
            </a:r>
            <a:r>
              <a:rPr lang="en-US" sz="2400" b="1" dirty="0" err="1" smtClean="0"/>
              <a:t>declanşarea</a:t>
            </a:r>
            <a:r>
              <a:rPr lang="en-US" sz="2400" b="1" dirty="0" smtClean="0"/>
              <a:t> </a:t>
            </a:r>
            <a:r>
              <a:rPr lang="en-US" sz="2400" b="1" dirty="0" err="1" smtClean="0"/>
              <a:t>activităţii</a:t>
            </a:r>
            <a:r>
              <a:rPr lang="en-US" sz="2400" b="1" dirty="0" smtClean="0"/>
              <a:t> </a:t>
            </a:r>
            <a:r>
              <a:rPr lang="en-US" dirty="0" smtClean="0"/>
              <a:t/>
            </a:r>
            <a:br>
              <a:rPr lang="en-US" dirty="0" smtClean="0"/>
            </a:br>
            <a:endParaRPr lang="en-US" dirty="0"/>
          </a:p>
        </p:txBody>
      </p:sp>
      <p:sp>
        <p:nvSpPr>
          <p:cNvPr id="3" name="Content Placeholder 2"/>
          <p:cNvSpPr>
            <a:spLocks noGrp="1"/>
          </p:cNvSpPr>
          <p:nvPr>
            <p:ph idx="1"/>
          </p:nvPr>
        </p:nvSpPr>
        <p:spPr/>
        <p:txBody>
          <a:bodyPr/>
          <a:lstStyle/>
          <a:p>
            <a:endParaRPr lang="ro-RO" sz="1600" dirty="0" smtClean="0"/>
          </a:p>
          <a:p>
            <a:endParaRPr lang="ro-RO" sz="1600" dirty="0" smtClean="0"/>
          </a:p>
          <a:p>
            <a:r>
              <a:rPr lang="en-US" sz="1600" dirty="0" err="1" smtClean="0"/>
              <a:t>conştientizarea</a:t>
            </a:r>
            <a:r>
              <a:rPr lang="en-US" sz="1600" dirty="0" smtClean="0"/>
              <a:t> </a:t>
            </a:r>
            <a:r>
              <a:rPr lang="en-US" sz="1600" dirty="0" err="1" smtClean="0"/>
              <a:t>consecinţelor</a:t>
            </a:r>
            <a:r>
              <a:rPr lang="en-US" sz="1600" dirty="0" smtClean="0"/>
              <a:t> </a:t>
            </a:r>
            <a:r>
              <a:rPr lang="en-US" sz="1600" dirty="0" err="1" smtClean="0"/>
              <a:t>neimplicării</a:t>
            </a:r>
            <a:r>
              <a:rPr lang="en-US" sz="1600" dirty="0" smtClean="0"/>
              <a:t> </a:t>
            </a:r>
            <a:r>
              <a:rPr lang="en-US" sz="1600" dirty="0" err="1" smtClean="0"/>
              <a:t>în</a:t>
            </a:r>
            <a:r>
              <a:rPr lang="en-US" sz="1600" dirty="0" smtClean="0"/>
              <a:t> </a:t>
            </a:r>
            <a:r>
              <a:rPr lang="en-US" sz="1600" dirty="0" err="1" smtClean="0"/>
              <a:t>sarcină</a:t>
            </a:r>
            <a:r>
              <a:rPr lang="en-US" sz="1600" dirty="0" smtClean="0"/>
              <a:t> (ex. </a:t>
            </a:r>
            <a:r>
              <a:rPr lang="en-US" sz="1600" dirty="0" err="1" smtClean="0"/>
              <a:t>pentru</a:t>
            </a:r>
            <a:r>
              <a:rPr lang="en-US" sz="1600" dirty="0" smtClean="0"/>
              <a:t> </a:t>
            </a:r>
            <a:r>
              <a:rPr lang="en-US" sz="1600" dirty="0" err="1" smtClean="0"/>
              <a:t>activităţi</a:t>
            </a:r>
            <a:r>
              <a:rPr lang="en-US" sz="1600" dirty="0" smtClean="0"/>
              <a:t> de </a:t>
            </a:r>
            <a:r>
              <a:rPr lang="en-US" sz="1600" dirty="0" err="1" smtClean="0"/>
              <a:t>învăţare</a:t>
            </a:r>
            <a:r>
              <a:rPr lang="en-US" sz="1600" dirty="0" smtClean="0"/>
              <a:t> – </a:t>
            </a:r>
            <a:r>
              <a:rPr lang="en-US" sz="1600" dirty="0" err="1" smtClean="0"/>
              <a:t>incultura</a:t>
            </a:r>
            <a:r>
              <a:rPr lang="en-US" sz="1600" dirty="0" smtClean="0"/>
              <a:t>, </a:t>
            </a:r>
            <a:r>
              <a:rPr lang="en-US" sz="1600" dirty="0" err="1" smtClean="0"/>
              <a:t>şomajul</a:t>
            </a:r>
            <a:r>
              <a:rPr lang="en-US" sz="1600" dirty="0" smtClean="0"/>
              <a:t>, </a:t>
            </a:r>
            <a:r>
              <a:rPr lang="en-US" sz="1600" dirty="0" err="1" smtClean="0"/>
              <a:t>izolarea</a:t>
            </a:r>
            <a:r>
              <a:rPr lang="en-US" sz="1600" dirty="0" smtClean="0"/>
              <a:t>, </a:t>
            </a:r>
            <a:r>
              <a:rPr lang="en-US" sz="1600" dirty="0" err="1" smtClean="0"/>
              <a:t>dezamăgirea</a:t>
            </a:r>
            <a:r>
              <a:rPr lang="en-US" sz="1600" dirty="0" smtClean="0"/>
              <a:t> </a:t>
            </a:r>
            <a:r>
              <a:rPr lang="en-US" sz="1600" dirty="0" err="1" smtClean="0"/>
              <a:t>celor</a:t>
            </a:r>
            <a:r>
              <a:rPr lang="en-US" sz="1600" dirty="0" smtClean="0"/>
              <a:t> </a:t>
            </a:r>
            <a:r>
              <a:rPr lang="en-US" sz="1600" dirty="0" err="1" smtClean="0"/>
              <a:t>dragi</a:t>
            </a:r>
            <a:r>
              <a:rPr lang="en-US" sz="1600" dirty="0" smtClean="0"/>
              <a:t>, etc.); </a:t>
            </a:r>
          </a:p>
          <a:p>
            <a:r>
              <a:rPr lang="en-US" sz="1600" dirty="0" err="1" smtClean="0"/>
              <a:t>manipularea</a:t>
            </a:r>
            <a:r>
              <a:rPr lang="en-US" sz="1600" dirty="0" smtClean="0"/>
              <a:t> </a:t>
            </a:r>
            <a:r>
              <a:rPr lang="en-US" sz="1600" dirty="0" err="1" smtClean="0"/>
              <a:t>consecinţelor</a:t>
            </a:r>
            <a:r>
              <a:rPr lang="en-US" sz="1600" dirty="0" smtClean="0"/>
              <a:t> </a:t>
            </a:r>
            <a:r>
              <a:rPr lang="ro-RO" sz="1600" dirty="0" smtClean="0"/>
              <a:t>;</a:t>
            </a:r>
            <a:endParaRPr lang="en-US" sz="1600" dirty="0" smtClean="0"/>
          </a:p>
          <a:p>
            <a:r>
              <a:rPr lang="en-US" sz="1600" dirty="0" err="1" smtClean="0"/>
              <a:t>oferirea</a:t>
            </a:r>
            <a:r>
              <a:rPr lang="en-US" sz="1600" dirty="0" smtClean="0"/>
              <a:t> </a:t>
            </a:r>
            <a:r>
              <a:rPr lang="en-US" sz="1600" dirty="0" smtClean="0"/>
              <a:t>de recompense </a:t>
            </a:r>
            <a:r>
              <a:rPr lang="en-US" sz="1600" dirty="0" err="1" smtClean="0"/>
              <a:t>pentru</a:t>
            </a:r>
            <a:r>
              <a:rPr lang="en-US" sz="1600" dirty="0" smtClean="0"/>
              <a:t> </a:t>
            </a:r>
            <a:r>
              <a:rPr lang="en-US" sz="1600" dirty="0" err="1" smtClean="0"/>
              <a:t>angajarea</a:t>
            </a:r>
            <a:r>
              <a:rPr lang="en-US" sz="1600" dirty="0" smtClean="0"/>
              <a:t> </a:t>
            </a:r>
            <a:r>
              <a:rPr lang="en-US" sz="1600" dirty="0" err="1" smtClean="0"/>
              <a:t>în</a:t>
            </a:r>
            <a:r>
              <a:rPr lang="en-US" sz="1600" dirty="0" smtClean="0"/>
              <a:t> </a:t>
            </a:r>
            <a:r>
              <a:rPr lang="en-US" sz="1600" dirty="0" err="1" smtClean="0"/>
              <a:t>activitate</a:t>
            </a:r>
            <a:r>
              <a:rPr lang="en-US" sz="1600" dirty="0" smtClean="0"/>
              <a:t>, </a:t>
            </a:r>
            <a:r>
              <a:rPr lang="en-US" sz="1600" dirty="0" err="1" smtClean="0"/>
              <a:t>respectiv</a:t>
            </a:r>
            <a:r>
              <a:rPr lang="en-US" sz="1600" dirty="0" smtClean="0"/>
              <a:t> de </a:t>
            </a:r>
            <a:r>
              <a:rPr lang="en-US" sz="1600" dirty="0" err="1" smtClean="0"/>
              <a:t>penalizări</a:t>
            </a:r>
            <a:r>
              <a:rPr lang="en-US" sz="1600" dirty="0" smtClean="0"/>
              <a:t> </a:t>
            </a:r>
            <a:r>
              <a:rPr lang="en-US" sz="1600" dirty="0" err="1" smtClean="0"/>
              <a:t>pentru</a:t>
            </a:r>
            <a:r>
              <a:rPr lang="en-US" sz="1600" dirty="0" smtClean="0"/>
              <a:t> </a:t>
            </a:r>
            <a:r>
              <a:rPr lang="en-US" sz="1600" dirty="0" err="1" smtClean="0"/>
              <a:t>evitarea</a:t>
            </a:r>
            <a:r>
              <a:rPr lang="en-US" sz="1600" dirty="0" smtClean="0"/>
              <a:t> </a:t>
            </a:r>
            <a:r>
              <a:rPr lang="en-US" sz="1600" dirty="0" err="1" smtClean="0"/>
              <a:t>lor</a:t>
            </a:r>
            <a:r>
              <a:rPr lang="en-US" sz="1600" dirty="0" smtClean="0"/>
              <a:t> (</a:t>
            </a:r>
            <a:r>
              <a:rPr lang="en-US" sz="1600" dirty="0" err="1" smtClean="0"/>
              <a:t>recompensa</a:t>
            </a:r>
            <a:r>
              <a:rPr lang="en-US" sz="1600" dirty="0" smtClean="0"/>
              <a:t> se </a:t>
            </a:r>
            <a:r>
              <a:rPr lang="en-US" sz="1600" dirty="0" err="1" smtClean="0"/>
              <a:t>va</a:t>
            </a:r>
            <a:r>
              <a:rPr lang="en-US" sz="1600" dirty="0" smtClean="0"/>
              <a:t> </a:t>
            </a:r>
            <a:r>
              <a:rPr lang="en-US" sz="1600" dirty="0" err="1" smtClean="0"/>
              <a:t>realiza</a:t>
            </a:r>
            <a:r>
              <a:rPr lang="en-US" sz="1600" dirty="0" smtClean="0"/>
              <a:t> </a:t>
            </a:r>
            <a:r>
              <a:rPr lang="en-US" sz="1600" dirty="0" err="1" smtClean="0"/>
              <a:t>imediat</a:t>
            </a:r>
            <a:r>
              <a:rPr lang="en-US" sz="1600" dirty="0" smtClean="0"/>
              <a:t> </a:t>
            </a:r>
            <a:r>
              <a:rPr lang="en-US" sz="1600" dirty="0" err="1" smtClean="0"/>
              <a:t>după</a:t>
            </a:r>
            <a:r>
              <a:rPr lang="en-US" sz="1600" dirty="0" smtClean="0"/>
              <a:t> </a:t>
            </a:r>
            <a:r>
              <a:rPr lang="en-US" sz="1600" dirty="0" err="1" smtClean="0"/>
              <a:t>efectuarea</a:t>
            </a:r>
            <a:r>
              <a:rPr lang="en-US" sz="1600" dirty="0" smtClean="0"/>
              <a:t> </a:t>
            </a:r>
            <a:r>
              <a:rPr lang="en-US" sz="1600" dirty="0" err="1" smtClean="0"/>
              <a:t>comportamentului</a:t>
            </a:r>
            <a:r>
              <a:rPr lang="en-US" sz="1600" dirty="0" smtClean="0"/>
              <a:t> </a:t>
            </a:r>
            <a:r>
              <a:rPr lang="en-US" sz="1600" dirty="0" err="1" smtClean="0"/>
              <a:t>aşteptat</a:t>
            </a:r>
            <a:r>
              <a:rPr lang="en-US" sz="1600" dirty="0" smtClean="0"/>
              <a:t>, nu </a:t>
            </a:r>
            <a:r>
              <a:rPr lang="en-US" sz="1600" dirty="0" err="1" smtClean="0"/>
              <a:t>va</a:t>
            </a:r>
            <a:r>
              <a:rPr lang="en-US" sz="1600" dirty="0" smtClean="0"/>
              <a:t> </a:t>
            </a:r>
            <a:r>
              <a:rPr lang="en-US" sz="1600" dirty="0" err="1" smtClean="0"/>
              <a:t>viza</a:t>
            </a:r>
            <a:r>
              <a:rPr lang="en-US" sz="1600" dirty="0" smtClean="0"/>
              <a:t> </a:t>
            </a:r>
            <a:r>
              <a:rPr lang="en-US" sz="1600" dirty="0" err="1" smtClean="0"/>
              <a:t>persoana</a:t>
            </a:r>
            <a:r>
              <a:rPr lang="en-US" sz="1600" dirty="0" smtClean="0"/>
              <a:t>, </a:t>
            </a:r>
            <a:r>
              <a:rPr lang="en-US" sz="1600" dirty="0" err="1" smtClean="0"/>
              <a:t>ci</a:t>
            </a:r>
            <a:r>
              <a:rPr lang="en-US" sz="1600" dirty="0" smtClean="0"/>
              <a:t> </a:t>
            </a:r>
            <a:r>
              <a:rPr lang="en-US" sz="1600" dirty="0" err="1" smtClean="0"/>
              <a:t>comportamentul</a:t>
            </a:r>
            <a:r>
              <a:rPr lang="en-US" sz="1600" dirty="0" smtClean="0"/>
              <a:t>); </a:t>
            </a:r>
          </a:p>
          <a:p>
            <a:r>
              <a:rPr lang="en-US" sz="1600" dirty="0" smtClean="0"/>
              <a:t> </a:t>
            </a:r>
            <a:r>
              <a:rPr lang="en-US" sz="1600" dirty="0" err="1" smtClean="0"/>
              <a:t>activarea</a:t>
            </a:r>
            <a:r>
              <a:rPr lang="en-US" sz="1600" dirty="0" smtClean="0"/>
              <a:t> </a:t>
            </a:r>
            <a:r>
              <a:rPr lang="en-US" sz="1600" dirty="0" err="1" smtClean="0"/>
              <a:t>sau</a:t>
            </a:r>
            <a:r>
              <a:rPr lang="en-US" sz="1600" dirty="0" smtClean="0"/>
              <a:t> </a:t>
            </a:r>
            <a:r>
              <a:rPr lang="en-US" sz="1600" dirty="0" err="1" smtClean="0"/>
              <a:t>crearea</a:t>
            </a:r>
            <a:r>
              <a:rPr lang="en-US" sz="1600" dirty="0" smtClean="0"/>
              <a:t> </a:t>
            </a:r>
            <a:r>
              <a:rPr lang="en-US" sz="1600" dirty="0" err="1" smtClean="0"/>
              <a:t>unui</a:t>
            </a:r>
            <a:r>
              <a:rPr lang="en-US" sz="1600" dirty="0" smtClean="0"/>
              <a:t> context </a:t>
            </a:r>
            <a:r>
              <a:rPr lang="en-US" sz="1600" dirty="0" err="1" smtClean="0"/>
              <a:t>favorabil</a:t>
            </a:r>
            <a:r>
              <a:rPr lang="en-US" sz="1600" dirty="0" smtClean="0"/>
              <a:t> specific </a:t>
            </a:r>
            <a:r>
              <a:rPr lang="en-US" sz="1600" dirty="0" err="1" smtClean="0"/>
              <a:t>activităţii</a:t>
            </a:r>
            <a:r>
              <a:rPr lang="en-US" sz="1600" dirty="0" smtClean="0"/>
              <a:t> </a:t>
            </a:r>
            <a:r>
              <a:rPr lang="en-US" sz="1600" dirty="0" err="1" smtClean="0"/>
              <a:t>aşteptate</a:t>
            </a:r>
            <a:r>
              <a:rPr lang="en-US" sz="1600" dirty="0" smtClean="0"/>
              <a:t>; </a:t>
            </a:r>
          </a:p>
          <a:p>
            <a:r>
              <a:rPr lang="en-US" sz="1600" dirty="0" smtClean="0"/>
              <a:t> </a:t>
            </a:r>
            <a:r>
              <a:rPr lang="en-US" sz="1600" dirty="0" err="1" smtClean="0"/>
              <a:t>modelarea</a:t>
            </a:r>
            <a:r>
              <a:rPr lang="en-US" sz="1600" dirty="0" smtClean="0"/>
              <a:t> – </a:t>
            </a:r>
            <a:r>
              <a:rPr lang="en-US" sz="1600" dirty="0" err="1" smtClean="0"/>
              <a:t>motivaţiile</a:t>
            </a:r>
            <a:r>
              <a:rPr lang="en-US" sz="1600" dirty="0" smtClean="0"/>
              <a:t> </a:t>
            </a:r>
            <a:r>
              <a:rPr lang="en-US" sz="1600" dirty="0" err="1" smtClean="0"/>
              <a:t>pozitive</a:t>
            </a:r>
            <a:r>
              <a:rPr lang="en-US" sz="1600" dirty="0" smtClean="0"/>
              <a:t> </a:t>
            </a:r>
            <a:r>
              <a:rPr lang="en-US" sz="1600" dirty="0" err="1" smtClean="0"/>
              <a:t>pentru</a:t>
            </a:r>
            <a:r>
              <a:rPr lang="en-US" sz="1600" dirty="0" smtClean="0"/>
              <a:t> </a:t>
            </a:r>
            <a:r>
              <a:rPr lang="en-US" sz="1600" dirty="0" err="1" smtClean="0"/>
              <a:t>anumite</a:t>
            </a:r>
            <a:r>
              <a:rPr lang="en-US" sz="1600" dirty="0" smtClean="0"/>
              <a:t> </a:t>
            </a:r>
            <a:r>
              <a:rPr lang="en-US" sz="1600" dirty="0" err="1" smtClean="0"/>
              <a:t>conduite</a:t>
            </a:r>
            <a:r>
              <a:rPr lang="en-US" sz="1600" dirty="0" smtClean="0"/>
              <a:t> se </a:t>
            </a:r>
            <a:r>
              <a:rPr lang="en-US" sz="1600" dirty="0" err="1" smtClean="0"/>
              <a:t>declanşează</a:t>
            </a:r>
            <a:r>
              <a:rPr lang="en-US" sz="1600" dirty="0" smtClean="0"/>
              <a:t> </a:t>
            </a:r>
            <a:r>
              <a:rPr lang="en-US" sz="1600" dirty="0" err="1" smtClean="0"/>
              <a:t>prin</a:t>
            </a:r>
            <a:r>
              <a:rPr lang="en-US" sz="1600" dirty="0" smtClean="0"/>
              <a:t> </a:t>
            </a:r>
            <a:r>
              <a:rPr lang="en-US" sz="1600" dirty="0" err="1" smtClean="0"/>
              <a:t>motivarea</a:t>
            </a:r>
            <a:r>
              <a:rPr lang="en-US" sz="1600" dirty="0" smtClean="0"/>
              <a:t> </a:t>
            </a:r>
            <a:r>
              <a:rPr lang="en-US" sz="1600" dirty="0" err="1" smtClean="0"/>
              <a:t>comportamentală</a:t>
            </a:r>
            <a:r>
              <a:rPr lang="en-US" sz="1600" dirty="0" smtClean="0"/>
              <a:t> (</a:t>
            </a:r>
            <a:r>
              <a:rPr lang="en-US" sz="1600" dirty="0" err="1" smtClean="0"/>
              <a:t>dacă</a:t>
            </a:r>
            <a:r>
              <a:rPr lang="en-US" sz="1600" dirty="0" smtClean="0"/>
              <a:t> </a:t>
            </a:r>
            <a:r>
              <a:rPr lang="en-US" sz="1600" dirty="0" err="1" smtClean="0"/>
              <a:t>membrii</a:t>
            </a:r>
            <a:r>
              <a:rPr lang="en-US" sz="1600" dirty="0" smtClean="0"/>
              <a:t> de </a:t>
            </a:r>
            <a:r>
              <a:rPr lang="en-US" sz="1600" dirty="0" err="1" smtClean="0"/>
              <a:t>prestigiu</a:t>
            </a:r>
            <a:r>
              <a:rPr lang="en-US" sz="1600" dirty="0" smtClean="0"/>
              <a:t> </a:t>
            </a:r>
            <a:r>
              <a:rPr lang="en-US" sz="1600" dirty="0" err="1" smtClean="0"/>
              <a:t>ai</a:t>
            </a:r>
            <a:r>
              <a:rPr lang="en-US" sz="1600" dirty="0" smtClean="0"/>
              <a:t> </a:t>
            </a:r>
            <a:r>
              <a:rPr lang="en-US" sz="1600" dirty="0" err="1" smtClean="0"/>
              <a:t>grupului</a:t>
            </a:r>
            <a:r>
              <a:rPr lang="en-US" sz="1600" dirty="0" smtClean="0"/>
              <a:t> se </a:t>
            </a:r>
            <a:r>
              <a:rPr lang="en-US" sz="1600" dirty="0" err="1" smtClean="0"/>
              <a:t>angajează</a:t>
            </a:r>
            <a:r>
              <a:rPr lang="en-US" sz="1600" dirty="0" smtClean="0"/>
              <a:t> </a:t>
            </a:r>
            <a:r>
              <a:rPr lang="en-US" sz="1600" dirty="0" err="1" smtClean="0"/>
              <a:t>într</a:t>
            </a:r>
            <a:r>
              <a:rPr lang="en-US" sz="1600" dirty="0" smtClean="0"/>
              <a:t>-o </a:t>
            </a:r>
            <a:r>
              <a:rPr lang="en-US" sz="1600" dirty="0" err="1" smtClean="0"/>
              <a:t>activitate</a:t>
            </a:r>
            <a:r>
              <a:rPr lang="en-US" sz="1600" dirty="0" smtClean="0"/>
              <a:t>, </a:t>
            </a:r>
            <a:r>
              <a:rPr lang="en-US" sz="1600" dirty="0" err="1" smtClean="0"/>
              <a:t>există</a:t>
            </a:r>
            <a:r>
              <a:rPr lang="en-US" sz="1600" dirty="0" smtClean="0"/>
              <a:t> </a:t>
            </a:r>
            <a:r>
              <a:rPr lang="en-US" sz="1600" dirty="0" err="1" smtClean="0"/>
              <a:t>şanse</a:t>
            </a:r>
            <a:r>
              <a:rPr lang="en-US" sz="1600" dirty="0" smtClean="0"/>
              <a:t> </a:t>
            </a:r>
            <a:r>
              <a:rPr lang="en-US" sz="1600" dirty="0" err="1" smtClean="0"/>
              <a:t>mari</a:t>
            </a:r>
            <a:r>
              <a:rPr lang="en-US" sz="1600" dirty="0" smtClean="0"/>
              <a:t> </a:t>
            </a:r>
            <a:r>
              <a:rPr lang="en-US" sz="1600" dirty="0" err="1" smtClean="0"/>
              <a:t>să</a:t>
            </a:r>
            <a:r>
              <a:rPr lang="en-US" sz="1600" dirty="0" smtClean="0"/>
              <a:t> se </a:t>
            </a:r>
            <a:r>
              <a:rPr lang="en-US" sz="1600" dirty="0" err="1" smtClean="0"/>
              <a:t>declanşeze</a:t>
            </a:r>
            <a:r>
              <a:rPr lang="en-US" sz="1600" dirty="0" smtClean="0"/>
              <a:t> </a:t>
            </a:r>
            <a:r>
              <a:rPr lang="en-US" sz="1600" dirty="0" err="1" smtClean="0"/>
              <a:t>motivaţii</a:t>
            </a:r>
            <a:r>
              <a:rPr lang="en-US" sz="1600" dirty="0" smtClean="0"/>
              <a:t> </a:t>
            </a:r>
            <a:r>
              <a:rPr lang="en-US" sz="1600" dirty="0" err="1" smtClean="0"/>
              <a:t>pozitive</a:t>
            </a:r>
            <a:r>
              <a:rPr lang="en-US" sz="1600" dirty="0" smtClean="0"/>
              <a:t> </a:t>
            </a:r>
            <a:r>
              <a:rPr lang="en-US" sz="1600" dirty="0" err="1" smtClean="0"/>
              <a:t>pentru</a:t>
            </a:r>
            <a:r>
              <a:rPr lang="en-US" sz="1600" dirty="0" smtClean="0"/>
              <a:t> </a:t>
            </a:r>
            <a:r>
              <a:rPr lang="en-US" sz="1600" dirty="0" err="1" smtClean="0"/>
              <a:t>acea</a:t>
            </a:r>
            <a:r>
              <a:rPr lang="en-US" sz="1600" dirty="0" smtClean="0"/>
              <a:t> </a:t>
            </a:r>
            <a:r>
              <a:rPr lang="en-US" sz="1600" dirty="0" err="1" smtClean="0"/>
              <a:t>activitate</a:t>
            </a:r>
            <a:r>
              <a:rPr lang="en-US" sz="1600" dirty="0" smtClean="0"/>
              <a:t> la </a:t>
            </a:r>
            <a:r>
              <a:rPr lang="en-US" sz="1600" dirty="0" err="1" smtClean="0"/>
              <a:t>toţi</a:t>
            </a:r>
            <a:r>
              <a:rPr lang="en-US" sz="1600" dirty="0" smtClean="0"/>
              <a:t> </a:t>
            </a:r>
            <a:r>
              <a:rPr lang="en-US" sz="1600" dirty="0" err="1" smtClean="0"/>
              <a:t>membrii</a:t>
            </a:r>
            <a:r>
              <a:rPr lang="en-US" sz="1600" dirty="0" smtClean="0"/>
              <a:t> </a:t>
            </a:r>
            <a:r>
              <a:rPr lang="en-US" sz="1600" dirty="0" err="1" smtClean="0"/>
              <a:t>grupului</a:t>
            </a:r>
            <a:r>
              <a:rPr lang="en-US" sz="1600" dirty="0" smtClean="0"/>
              <a:t>); </a:t>
            </a:r>
          </a:p>
          <a:p>
            <a:r>
              <a:rPr lang="en-US" sz="1600" dirty="0" err="1" smtClean="0"/>
              <a:t>explorarea</a:t>
            </a:r>
            <a:r>
              <a:rPr lang="en-US" sz="1600" dirty="0" smtClean="0"/>
              <a:t> </a:t>
            </a:r>
            <a:r>
              <a:rPr lang="en-US" sz="1600" dirty="0" err="1" smtClean="0"/>
              <a:t>preferinţelor</a:t>
            </a:r>
            <a:r>
              <a:rPr lang="en-US" sz="1600" dirty="0" smtClean="0"/>
              <a:t> </a:t>
            </a:r>
            <a:r>
              <a:rPr lang="en-US" sz="1600" dirty="0" err="1" smtClean="0"/>
              <a:t>şi</a:t>
            </a:r>
            <a:r>
              <a:rPr lang="en-US" sz="1600" dirty="0" smtClean="0"/>
              <a:t> </a:t>
            </a:r>
            <a:r>
              <a:rPr lang="en-US" sz="1600" dirty="0" err="1" smtClean="0"/>
              <a:t>intereselor</a:t>
            </a:r>
            <a:r>
              <a:rPr lang="en-US" sz="1600" dirty="0" smtClean="0"/>
              <a:t> </a:t>
            </a:r>
            <a:r>
              <a:rPr lang="en-US" sz="1600" dirty="0" err="1" smtClean="0"/>
              <a:t>elevilor</a:t>
            </a:r>
            <a:r>
              <a:rPr lang="en-US" sz="1600" dirty="0" smtClean="0"/>
              <a:t>;</a:t>
            </a:r>
          </a:p>
          <a:p>
            <a:endParaRPr lang="en-US" sz="16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sz="2400" dirty="0" smtClean="0"/>
              <a:t/>
            </a:r>
            <a:br>
              <a:rPr lang="ro-RO" sz="2400" dirty="0" smtClean="0"/>
            </a:br>
            <a:r>
              <a:rPr lang="ro-RO" sz="2400" dirty="0" smtClean="0"/>
              <a:t/>
            </a:r>
            <a:br>
              <a:rPr lang="ro-RO" sz="2400" dirty="0" smtClean="0"/>
            </a:br>
            <a:r>
              <a:rPr lang="en-US" sz="2400" dirty="0" err="1" smtClean="0"/>
              <a:t>Exemple</a:t>
            </a:r>
            <a:r>
              <a:rPr lang="en-US" sz="2400" dirty="0" smtClean="0"/>
              <a:t> </a:t>
            </a:r>
            <a:r>
              <a:rPr lang="en-US" sz="2400" dirty="0" smtClean="0"/>
              <a:t>de </a:t>
            </a:r>
            <a:r>
              <a:rPr lang="en-US" sz="2400" b="1" dirty="0" err="1" smtClean="0"/>
              <a:t>tehnici</a:t>
            </a:r>
            <a:r>
              <a:rPr lang="en-US" sz="2400" b="1" dirty="0" smtClean="0"/>
              <a:t> </a:t>
            </a:r>
            <a:r>
              <a:rPr lang="en-US" sz="2400" b="1" dirty="0" err="1" smtClean="0"/>
              <a:t>ce</a:t>
            </a:r>
            <a:r>
              <a:rPr lang="en-US" sz="2400" b="1" dirty="0" smtClean="0"/>
              <a:t> pot </a:t>
            </a:r>
            <a:r>
              <a:rPr lang="en-US" sz="2400" b="1" dirty="0" err="1" smtClean="0"/>
              <a:t>fi</a:t>
            </a:r>
            <a:r>
              <a:rPr lang="en-US" sz="2400" b="1" dirty="0" smtClean="0"/>
              <a:t> </a:t>
            </a:r>
            <a:r>
              <a:rPr lang="en-US" sz="2400" b="1" dirty="0" err="1" smtClean="0"/>
              <a:t>utilizate</a:t>
            </a:r>
            <a:r>
              <a:rPr lang="en-US" sz="2400" b="1" dirty="0" smtClean="0"/>
              <a:t> </a:t>
            </a:r>
            <a:r>
              <a:rPr lang="en-US" sz="2400" b="1" dirty="0" err="1" smtClean="0"/>
              <a:t>în</a:t>
            </a:r>
            <a:r>
              <a:rPr lang="en-US" sz="2400" b="1" dirty="0" smtClean="0"/>
              <a:t> </a:t>
            </a:r>
            <a:r>
              <a:rPr lang="en-US" sz="2400" b="1" dirty="0" err="1" smtClean="0"/>
              <a:t>optimizarea</a:t>
            </a:r>
            <a:r>
              <a:rPr lang="en-US" sz="2400" b="1" dirty="0" smtClean="0"/>
              <a:t> </a:t>
            </a:r>
            <a:r>
              <a:rPr lang="en-US" sz="2400" b="1" dirty="0" err="1" smtClean="0"/>
              <a:t>motivaţiei</a:t>
            </a:r>
            <a:r>
              <a:rPr lang="en-US" sz="2400" dirty="0" smtClean="0"/>
              <a:t> </a:t>
            </a:r>
            <a:r>
              <a:rPr lang="en-US" sz="2400" dirty="0" err="1" smtClean="0"/>
              <a:t>pentru</a:t>
            </a:r>
            <a:r>
              <a:rPr lang="en-US" sz="2400" dirty="0" smtClean="0"/>
              <a:t> </a:t>
            </a:r>
            <a:r>
              <a:rPr lang="en-US" sz="2400" dirty="0" err="1" smtClean="0"/>
              <a:t>declanşarea</a:t>
            </a:r>
            <a:r>
              <a:rPr lang="en-US" sz="2400" dirty="0" smtClean="0"/>
              <a:t> </a:t>
            </a:r>
            <a:r>
              <a:rPr lang="en-US" sz="2400" dirty="0" err="1" smtClean="0"/>
              <a:t>activităţii</a:t>
            </a:r>
            <a:r>
              <a:rPr lang="en-US" sz="2400" dirty="0" smtClean="0"/>
              <a:t>: </a:t>
            </a:r>
            <a:r>
              <a:rPr lang="en-US" dirty="0" smtClean="0"/>
              <a:t/>
            </a:r>
            <a:br>
              <a:rPr lang="en-US" dirty="0" smtClean="0"/>
            </a:br>
            <a:endParaRPr lang="en-US" dirty="0"/>
          </a:p>
        </p:txBody>
      </p:sp>
      <p:sp>
        <p:nvSpPr>
          <p:cNvPr id="3" name="Content Placeholder 2"/>
          <p:cNvSpPr>
            <a:spLocks noGrp="1"/>
          </p:cNvSpPr>
          <p:nvPr>
            <p:ph idx="1"/>
          </p:nvPr>
        </p:nvSpPr>
        <p:spPr/>
        <p:txBody>
          <a:bodyPr/>
          <a:lstStyle/>
          <a:p>
            <a:endParaRPr lang="ro-RO" sz="1600" dirty="0" smtClean="0"/>
          </a:p>
          <a:p>
            <a:endParaRPr lang="ro-RO" sz="1600" dirty="0" smtClean="0"/>
          </a:p>
          <a:p>
            <a:r>
              <a:rPr lang="en-US" sz="1600" dirty="0" err="1" smtClean="0"/>
              <a:t>imageria</a:t>
            </a:r>
            <a:r>
              <a:rPr lang="en-US" sz="1600" dirty="0" smtClean="0"/>
              <a:t> </a:t>
            </a:r>
            <a:r>
              <a:rPr lang="en-US" sz="1600" dirty="0" err="1" smtClean="0"/>
              <a:t>dirijată</a:t>
            </a:r>
            <a:r>
              <a:rPr lang="en-US" sz="1600" dirty="0" smtClean="0"/>
              <a:t> – </a:t>
            </a:r>
            <a:r>
              <a:rPr lang="en-US" sz="1600" dirty="0" err="1" smtClean="0"/>
              <a:t>elevii</a:t>
            </a:r>
            <a:r>
              <a:rPr lang="en-US" sz="1600" dirty="0" smtClean="0"/>
              <a:t> </a:t>
            </a:r>
            <a:r>
              <a:rPr lang="en-US" sz="1600" dirty="0" err="1" smtClean="0"/>
              <a:t>trebuie</a:t>
            </a:r>
            <a:r>
              <a:rPr lang="en-US" sz="1600" dirty="0" smtClean="0"/>
              <a:t> </a:t>
            </a:r>
            <a:r>
              <a:rPr lang="en-US" sz="1600" dirty="0" err="1" smtClean="0"/>
              <a:t>să</a:t>
            </a:r>
            <a:r>
              <a:rPr lang="en-US" sz="1600" dirty="0" smtClean="0"/>
              <a:t> </a:t>
            </a:r>
            <a:r>
              <a:rPr lang="en-US" sz="1600" dirty="0" err="1" smtClean="0"/>
              <a:t>îşi</a:t>
            </a:r>
            <a:r>
              <a:rPr lang="en-US" sz="1600" dirty="0" smtClean="0"/>
              <a:t> </a:t>
            </a:r>
            <a:r>
              <a:rPr lang="en-US" sz="1600" dirty="0" err="1" smtClean="0"/>
              <a:t>imagineze</a:t>
            </a:r>
            <a:r>
              <a:rPr lang="en-US" sz="1600" dirty="0" smtClean="0"/>
              <a:t> </a:t>
            </a:r>
            <a:r>
              <a:rPr lang="en-US" sz="1600" dirty="0" err="1" smtClean="0"/>
              <a:t>ce</a:t>
            </a:r>
            <a:r>
              <a:rPr lang="en-US" sz="1600" dirty="0" smtClean="0"/>
              <a:t> le-</a:t>
            </a:r>
            <a:r>
              <a:rPr lang="en-US" sz="1600" dirty="0" err="1" smtClean="0"/>
              <a:t>ar</a:t>
            </a:r>
            <a:r>
              <a:rPr lang="en-US" sz="1600" dirty="0" smtClean="0"/>
              <a:t> </a:t>
            </a:r>
            <a:r>
              <a:rPr lang="en-US" sz="1600" dirty="0" err="1" smtClean="0"/>
              <a:t>plăcea</a:t>
            </a:r>
            <a:r>
              <a:rPr lang="en-US" sz="1600" dirty="0" smtClean="0"/>
              <a:t> </a:t>
            </a:r>
            <a:r>
              <a:rPr lang="en-US" sz="1600" dirty="0" err="1" smtClean="0"/>
              <a:t>să</a:t>
            </a:r>
            <a:r>
              <a:rPr lang="en-US" sz="1600" dirty="0" smtClean="0"/>
              <a:t> </a:t>
            </a:r>
            <a:r>
              <a:rPr lang="en-US" sz="1600" dirty="0" err="1" smtClean="0"/>
              <a:t>devină</a:t>
            </a:r>
            <a:r>
              <a:rPr lang="en-US" sz="1600" dirty="0" smtClean="0"/>
              <a:t> </a:t>
            </a:r>
            <a:r>
              <a:rPr lang="en-US" sz="1600" dirty="0" err="1" smtClean="0"/>
              <a:t>în</a:t>
            </a:r>
            <a:r>
              <a:rPr lang="en-US" sz="1600" dirty="0" smtClean="0"/>
              <a:t> </a:t>
            </a:r>
            <a:r>
              <a:rPr lang="en-US" sz="1600" dirty="0" err="1" smtClean="0"/>
              <a:t>viitor</a:t>
            </a:r>
            <a:r>
              <a:rPr lang="en-US" sz="1600" dirty="0" smtClean="0"/>
              <a:t> </a:t>
            </a:r>
            <a:r>
              <a:rPr lang="en-US" sz="1600" dirty="0" err="1" smtClean="0"/>
              <a:t>si</a:t>
            </a:r>
            <a:r>
              <a:rPr lang="en-US" sz="1600" dirty="0" smtClean="0"/>
              <a:t> de </a:t>
            </a:r>
            <a:r>
              <a:rPr lang="en-US" sz="1600" dirty="0" err="1" smtClean="0"/>
              <a:t>ce</a:t>
            </a:r>
            <a:r>
              <a:rPr lang="en-US" sz="1600" dirty="0" smtClean="0"/>
              <a:t> </a:t>
            </a:r>
            <a:r>
              <a:rPr lang="en-US" sz="1600" dirty="0" err="1" smtClean="0"/>
              <a:t>ar</a:t>
            </a:r>
            <a:r>
              <a:rPr lang="en-US" sz="1600" dirty="0" smtClean="0"/>
              <a:t> </a:t>
            </a:r>
            <a:r>
              <a:rPr lang="en-US" sz="1600" dirty="0" err="1" smtClean="0"/>
              <a:t>avea</a:t>
            </a:r>
            <a:r>
              <a:rPr lang="en-US" sz="1600" dirty="0" smtClean="0"/>
              <a:t> </a:t>
            </a:r>
            <a:r>
              <a:rPr lang="en-US" sz="1600" dirty="0" err="1" smtClean="0"/>
              <a:t>nevoie</a:t>
            </a:r>
            <a:r>
              <a:rPr lang="en-US" sz="1600" dirty="0" smtClean="0"/>
              <a:t> </a:t>
            </a:r>
            <a:r>
              <a:rPr lang="en-US" sz="1600" dirty="0" err="1" smtClean="0"/>
              <a:t>pentru</a:t>
            </a:r>
            <a:r>
              <a:rPr lang="en-US" sz="1600" dirty="0" smtClean="0"/>
              <a:t> a </a:t>
            </a:r>
            <a:r>
              <a:rPr lang="en-US" sz="1600" dirty="0" err="1" smtClean="0"/>
              <a:t>urma</a:t>
            </a:r>
            <a:r>
              <a:rPr lang="en-US" sz="1600" dirty="0" smtClean="0"/>
              <a:t> </a:t>
            </a:r>
            <a:r>
              <a:rPr lang="en-US" sz="1600" dirty="0" err="1" smtClean="0"/>
              <a:t>traseul</a:t>
            </a:r>
            <a:r>
              <a:rPr lang="en-US" sz="1600" dirty="0" smtClean="0"/>
              <a:t> </a:t>
            </a:r>
            <a:r>
              <a:rPr lang="en-US" sz="1600" dirty="0" err="1" smtClean="0"/>
              <a:t>profesional</a:t>
            </a:r>
            <a:r>
              <a:rPr lang="en-US" sz="1600" dirty="0" smtClean="0"/>
              <a:t> ales, </a:t>
            </a:r>
            <a:r>
              <a:rPr lang="en-US" sz="1600" dirty="0" err="1" smtClean="0"/>
              <a:t>astfel</a:t>
            </a:r>
            <a:r>
              <a:rPr lang="en-US" sz="1600" dirty="0" smtClean="0"/>
              <a:t> </a:t>
            </a:r>
            <a:r>
              <a:rPr lang="en-US" sz="1600" dirty="0" err="1" smtClean="0"/>
              <a:t>aceştia</a:t>
            </a:r>
            <a:r>
              <a:rPr lang="en-US" sz="1600" dirty="0" smtClean="0"/>
              <a:t> </a:t>
            </a:r>
            <a:r>
              <a:rPr lang="en-US" sz="1600" dirty="0" err="1" smtClean="0"/>
              <a:t>vor</a:t>
            </a:r>
            <a:r>
              <a:rPr lang="en-US" sz="1600" dirty="0" smtClean="0"/>
              <a:t> </a:t>
            </a:r>
            <a:r>
              <a:rPr lang="en-US" sz="1600" dirty="0" err="1" smtClean="0"/>
              <a:t>fi</a:t>
            </a:r>
            <a:r>
              <a:rPr lang="en-US" sz="1600" dirty="0" smtClean="0"/>
              <a:t> </a:t>
            </a:r>
            <a:r>
              <a:rPr lang="en-US" sz="1600" dirty="0" err="1" smtClean="0"/>
              <a:t>capabili</a:t>
            </a:r>
            <a:r>
              <a:rPr lang="en-US" sz="1600" dirty="0" smtClean="0"/>
              <a:t> </a:t>
            </a:r>
            <a:r>
              <a:rPr lang="en-US" sz="1600" dirty="0" err="1" smtClean="0"/>
              <a:t>să</a:t>
            </a:r>
            <a:r>
              <a:rPr lang="en-US" sz="1600" dirty="0" smtClean="0"/>
              <a:t> se </a:t>
            </a:r>
            <a:r>
              <a:rPr lang="en-US" sz="1600" dirty="0" err="1" smtClean="0"/>
              <a:t>focalizeze</a:t>
            </a:r>
            <a:r>
              <a:rPr lang="en-US" sz="1600" dirty="0" smtClean="0"/>
              <a:t> </a:t>
            </a:r>
            <a:r>
              <a:rPr lang="en-US" sz="1600" dirty="0" err="1" smtClean="0"/>
              <a:t>pe</a:t>
            </a:r>
            <a:r>
              <a:rPr lang="en-US" sz="1600" dirty="0" smtClean="0"/>
              <a:t> </a:t>
            </a:r>
            <a:r>
              <a:rPr lang="en-US" sz="1600" dirty="0" err="1" smtClean="0"/>
              <a:t>propriile</a:t>
            </a:r>
            <a:r>
              <a:rPr lang="en-US" sz="1600" dirty="0" smtClean="0"/>
              <a:t> </a:t>
            </a:r>
            <a:r>
              <a:rPr lang="en-US" sz="1600" dirty="0" err="1" smtClean="0"/>
              <a:t>dorinţe</a:t>
            </a:r>
            <a:r>
              <a:rPr lang="en-US" sz="1600" dirty="0" smtClean="0"/>
              <a:t> / </a:t>
            </a:r>
            <a:r>
              <a:rPr lang="en-US" sz="1600" dirty="0" err="1" smtClean="0"/>
              <a:t>aspiraţii</a:t>
            </a:r>
            <a:r>
              <a:rPr lang="en-US" sz="1600" dirty="0" smtClean="0"/>
              <a:t> </a:t>
            </a:r>
            <a:r>
              <a:rPr lang="en-US" sz="1600" dirty="0" err="1" smtClean="0"/>
              <a:t>şi</a:t>
            </a:r>
            <a:r>
              <a:rPr lang="en-US" sz="1600" dirty="0" smtClean="0"/>
              <a:t> </a:t>
            </a:r>
            <a:r>
              <a:rPr lang="en-US" sz="1600" dirty="0" err="1" smtClean="0"/>
              <a:t>să</a:t>
            </a:r>
            <a:r>
              <a:rPr lang="en-US" sz="1600" dirty="0" smtClean="0"/>
              <a:t> </a:t>
            </a:r>
            <a:r>
              <a:rPr lang="en-US" sz="1600" dirty="0" err="1" smtClean="0"/>
              <a:t>devină</a:t>
            </a:r>
            <a:r>
              <a:rPr lang="en-US" sz="1600" dirty="0" smtClean="0"/>
              <a:t> </a:t>
            </a:r>
            <a:r>
              <a:rPr lang="en-US" sz="1600" dirty="0" err="1" smtClean="0"/>
              <a:t>mai</a:t>
            </a:r>
            <a:r>
              <a:rPr lang="en-US" sz="1600" dirty="0" smtClean="0"/>
              <a:t> </a:t>
            </a:r>
            <a:r>
              <a:rPr lang="en-US" sz="1600" dirty="0" err="1" smtClean="0"/>
              <a:t>specifici</a:t>
            </a:r>
            <a:r>
              <a:rPr lang="en-US" sz="1600" dirty="0" smtClean="0"/>
              <a:t> cu </a:t>
            </a:r>
            <a:r>
              <a:rPr lang="en-US" sz="1600" dirty="0" err="1" smtClean="0"/>
              <a:t>ceea</a:t>
            </a:r>
            <a:r>
              <a:rPr lang="en-US" sz="1600" dirty="0" smtClean="0"/>
              <a:t> </a:t>
            </a:r>
            <a:r>
              <a:rPr lang="en-US" sz="1600" dirty="0" err="1" smtClean="0"/>
              <a:t>ce-şi</a:t>
            </a:r>
            <a:r>
              <a:rPr lang="en-US" sz="1600" dirty="0" smtClean="0"/>
              <a:t> </a:t>
            </a:r>
            <a:r>
              <a:rPr lang="en-US" sz="1600" dirty="0" err="1" smtClean="0"/>
              <a:t>doresc</a:t>
            </a:r>
            <a:r>
              <a:rPr lang="en-US" sz="1600" dirty="0" smtClean="0"/>
              <a:t>; </a:t>
            </a:r>
          </a:p>
          <a:p>
            <a:r>
              <a:rPr lang="en-US" sz="1600" dirty="0" smtClean="0"/>
              <a:t> </a:t>
            </a:r>
            <a:r>
              <a:rPr lang="en-US" sz="1600" dirty="0" err="1" smtClean="0"/>
              <a:t>alegerea</a:t>
            </a:r>
            <a:r>
              <a:rPr lang="en-US" sz="1600" dirty="0" smtClean="0"/>
              <a:t> </a:t>
            </a:r>
            <a:r>
              <a:rPr lang="en-US" sz="1600" dirty="0" err="1" smtClean="0"/>
              <a:t>unui</a:t>
            </a:r>
            <a:r>
              <a:rPr lang="en-US" sz="1600" dirty="0" smtClean="0"/>
              <a:t> </a:t>
            </a:r>
            <a:r>
              <a:rPr lang="en-US" sz="1600" dirty="0" err="1" smtClean="0"/>
              <a:t>obiect</a:t>
            </a:r>
            <a:r>
              <a:rPr lang="en-US" sz="1600" dirty="0" smtClean="0"/>
              <a:t> – </a:t>
            </a:r>
            <a:r>
              <a:rPr lang="en-US" sz="1600" dirty="0" err="1" smtClean="0"/>
              <a:t>simbol</a:t>
            </a:r>
            <a:r>
              <a:rPr lang="en-US" sz="1600" dirty="0" smtClean="0"/>
              <a:t> al </a:t>
            </a:r>
            <a:r>
              <a:rPr lang="en-US" sz="1600" dirty="0" err="1" smtClean="0"/>
              <a:t>aspiraţiilor</a:t>
            </a:r>
            <a:r>
              <a:rPr lang="en-US" sz="1600" dirty="0" smtClean="0"/>
              <a:t> sale (ex. un </a:t>
            </a:r>
            <a:r>
              <a:rPr lang="en-US" sz="1600" dirty="0" err="1" smtClean="0"/>
              <a:t>elev</a:t>
            </a:r>
            <a:r>
              <a:rPr lang="en-US" sz="1600" dirty="0" smtClean="0"/>
              <a:t> </a:t>
            </a:r>
            <a:r>
              <a:rPr lang="en-US" sz="1600" dirty="0" err="1" smtClean="0"/>
              <a:t>poartă</a:t>
            </a:r>
            <a:r>
              <a:rPr lang="en-US" sz="1600" dirty="0" smtClean="0"/>
              <a:t> </a:t>
            </a:r>
            <a:r>
              <a:rPr lang="en-US" sz="1600" dirty="0" err="1" smtClean="0"/>
              <a:t>mereu</a:t>
            </a:r>
            <a:r>
              <a:rPr lang="en-US" sz="1600" dirty="0" smtClean="0"/>
              <a:t> cu sine un con de brad </a:t>
            </a:r>
            <a:r>
              <a:rPr lang="en-US" sz="1600" dirty="0" err="1" smtClean="0"/>
              <a:t>pentru</a:t>
            </a:r>
            <a:r>
              <a:rPr lang="en-US" sz="1600" dirty="0" smtClean="0"/>
              <a:t> a-</a:t>
            </a:r>
            <a:r>
              <a:rPr lang="en-US" sz="1600" dirty="0" err="1" smtClean="0"/>
              <a:t>i</a:t>
            </a:r>
            <a:r>
              <a:rPr lang="en-US" sz="1600" dirty="0" smtClean="0"/>
              <a:t> </a:t>
            </a:r>
            <a:r>
              <a:rPr lang="en-US" sz="1600" dirty="0" err="1" smtClean="0"/>
              <a:t>aminti</a:t>
            </a:r>
            <a:r>
              <a:rPr lang="en-US" sz="1600" dirty="0" smtClean="0"/>
              <a:t> de </a:t>
            </a:r>
            <a:r>
              <a:rPr lang="en-US" sz="1600" dirty="0" err="1" smtClean="0"/>
              <a:t>dorinţa</a:t>
            </a:r>
            <a:r>
              <a:rPr lang="en-US" sz="1600" dirty="0" smtClean="0"/>
              <a:t> </a:t>
            </a:r>
            <a:r>
              <a:rPr lang="en-US" sz="1600" dirty="0" err="1" smtClean="0"/>
              <a:t>lui</a:t>
            </a:r>
            <a:r>
              <a:rPr lang="en-US" sz="1600" dirty="0" smtClean="0"/>
              <a:t> de a </a:t>
            </a:r>
            <a:r>
              <a:rPr lang="en-US" sz="1600" dirty="0" err="1" smtClean="0"/>
              <a:t>deveni</a:t>
            </a:r>
            <a:r>
              <a:rPr lang="en-US" sz="1600" dirty="0" smtClean="0"/>
              <a:t> </a:t>
            </a:r>
            <a:r>
              <a:rPr lang="en-US" sz="1600" dirty="0" err="1" smtClean="0"/>
              <a:t>biolog</a:t>
            </a:r>
            <a:r>
              <a:rPr lang="en-US" sz="1600" dirty="0" smtClean="0"/>
              <a:t>); </a:t>
            </a:r>
          </a:p>
          <a:p>
            <a:r>
              <a:rPr lang="en-US" sz="1600" dirty="0" err="1" smtClean="0"/>
              <a:t>aplicarea</a:t>
            </a:r>
            <a:r>
              <a:rPr lang="en-US" sz="1600" dirty="0" smtClean="0"/>
              <a:t> </a:t>
            </a:r>
            <a:r>
              <a:rPr lang="en-US" sz="1600" dirty="0" err="1" smtClean="0"/>
              <a:t>subiectelor</a:t>
            </a:r>
            <a:r>
              <a:rPr lang="en-US" sz="1600" dirty="0" smtClean="0"/>
              <a:t> predate la </a:t>
            </a:r>
            <a:r>
              <a:rPr lang="en-US" sz="1600" dirty="0" err="1" smtClean="0"/>
              <a:t>situaţii</a:t>
            </a:r>
            <a:r>
              <a:rPr lang="en-US" sz="1600" dirty="0" smtClean="0"/>
              <a:t> </a:t>
            </a:r>
            <a:r>
              <a:rPr lang="en-US" sz="1600" dirty="0" err="1" smtClean="0"/>
              <a:t>personale</a:t>
            </a:r>
            <a:r>
              <a:rPr lang="en-US" sz="1600" dirty="0" smtClean="0"/>
              <a:t> </a:t>
            </a:r>
          </a:p>
          <a:p>
            <a:r>
              <a:rPr lang="en-US" sz="1600" dirty="0" err="1" smtClean="0"/>
              <a:t>identificarea</a:t>
            </a:r>
            <a:r>
              <a:rPr lang="en-US" sz="1600" dirty="0" smtClean="0"/>
              <a:t> </a:t>
            </a:r>
            <a:r>
              <a:rPr lang="en-US" sz="1600" dirty="0" err="1" smtClean="0"/>
              <a:t>acelor</a:t>
            </a:r>
            <a:r>
              <a:rPr lang="en-US" sz="1600" dirty="0" smtClean="0"/>
              <a:t> </a:t>
            </a:r>
            <a:r>
              <a:rPr lang="en-US" sz="1600" dirty="0" err="1" smtClean="0"/>
              <a:t>aspecte</a:t>
            </a:r>
            <a:r>
              <a:rPr lang="en-US" sz="1600" dirty="0" smtClean="0"/>
              <a:t> predate care se pot </a:t>
            </a:r>
            <a:r>
              <a:rPr lang="en-US" sz="1600" dirty="0" err="1" smtClean="0"/>
              <a:t>aplica</a:t>
            </a:r>
            <a:r>
              <a:rPr lang="en-US" sz="1600" dirty="0" smtClean="0"/>
              <a:t> la </a:t>
            </a:r>
            <a:r>
              <a:rPr lang="en-US" sz="1600" dirty="0" err="1" smtClean="0"/>
              <a:t>situaţii</a:t>
            </a:r>
            <a:r>
              <a:rPr lang="en-US" sz="1600" dirty="0" smtClean="0"/>
              <a:t> </a:t>
            </a:r>
            <a:r>
              <a:rPr lang="en-US" sz="1600" dirty="0" err="1" smtClean="0"/>
              <a:t>curente</a:t>
            </a:r>
            <a:r>
              <a:rPr lang="en-US" sz="1600" dirty="0" smtClean="0"/>
              <a:t> </a:t>
            </a:r>
            <a:r>
              <a:rPr lang="en-US" sz="1600" dirty="0" err="1" smtClean="0"/>
              <a:t>sau</a:t>
            </a:r>
            <a:r>
              <a:rPr lang="en-US" sz="1600" dirty="0" smtClean="0"/>
              <a:t> de </a:t>
            </a:r>
            <a:r>
              <a:rPr lang="en-US" sz="1600" dirty="0" err="1" smtClean="0"/>
              <a:t>interes</a:t>
            </a:r>
            <a:r>
              <a:rPr lang="en-US" sz="1600" dirty="0" smtClean="0"/>
              <a:t> </a:t>
            </a:r>
            <a:r>
              <a:rPr lang="en-US" sz="1600" dirty="0" err="1" smtClean="0"/>
              <a:t>pentru</a:t>
            </a:r>
            <a:r>
              <a:rPr lang="en-US" sz="1600" dirty="0" smtClean="0"/>
              <a:t> a </a:t>
            </a:r>
            <a:r>
              <a:rPr lang="en-US" sz="1600" dirty="0" err="1" smtClean="0"/>
              <a:t>creşte</a:t>
            </a:r>
            <a:r>
              <a:rPr lang="en-US" sz="1600" dirty="0" smtClean="0"/>
              <a:t> </a:t>
            </a:r>
            <a:r>
              <a:rPr lang="en-US" sz="1600" dirty="0" err="1" smtClean="0"/>
              <a:t>atractivitatea</a:t>
            </a:r>
            <a:r>
              <a:rPr lang="en-US" sz="1600" dirty="0" smtClean="0"/>
              <a:t> </a:t>
            </a:r>
            <a:r>
              <a:rPr lang="en-US" sz="1600" dirty="0" err="1" smtClean="0"/>
              <a:t>informaţiei</a:t>
            </a:r>
            <a:r>
              <a:rPr lang="en-US" sz="1600" dirty="0" smtClean="0"/>
              <a:t>; </a:t>
            </a:r>
          </a:p>
          <a:p>
            <a:r>
              <a:rPr lang="en-US" sz="1600" dirty="0" err="1" smtClean="0"/>
              <a:t>crearea</a:t>
            </a:r>
            <a:r>
              <a:rPr lang="en-US" sz="1600" dirty="0" smtClean="0"/>
              <a:t> </a:t>
            </a:r>
            <a:r>
              <a:rPr lang="en-US" sz="1600" dirty="0" err="1" smtClean="0"/>
              <a:t>unei</a:t>
            </a:r>
            <a:r>
              <a:rPr lang="en-US" sz="1600" dirty="0" smtClean="0"/>
              <a:t> </a:t>
            </a:r>
            <a:r>
              <a:rPr lang="en-US" sz="1600" dirty="0" err="1" smtClean="0"/>
              <a:t>imagini</a:t>
            </a:r>
            <a:r>
              <a:rPr lang="en-US" sz="1600" dirty="0" smtClean="0"/>
              <a:t> </a:t>
            </a:r>
            <a:r>
              <a:rPr lang="en-US" sz="1600" dirty="0" err="1" smtClean="0"/>
              <a:t>mentale</a:t>
            </a:r>
            <a:r>
              <a:rPr lang="en-US" sz="1600" dirty="0" smtClean="0"/>
              <a:t> </a:t>
            </a:r>
            <a:r>
              <a:rPr lang="en-US" sz="1600" dirty="0" err="1" smtClean="0"/>
              <a:t>motivaţionale</a:t>
            </a:r>
            <a:r>
              <a:rPr lang="en-US" sz="1600" dirty="0" smtClean="0"/>
              <a:t> (ex. “</a:t>
            </a:r>
            <a:r>
              <a:rPr lang="en-US" sz="1600" dirty="0" err="1" smtClean="0"/>
              <a:t>mă</a:t>
            </a:r>
            <a:r>
              <a:rPr lang="en-US" sz="1600" dirty="0" smtClean="0"/>
              <a:t> </a:t>
            </a:r>
            <a:r>
              <a:rPr lang="en-US" sz="1600" dirty="0" err="1" smtClean="0"/>
              <a:t>văd</a:t>
            </a:r>
            <a:r>
              <a:rPr lang="en-US" sz="1600" dirty="0" smtClean="0"/>
              <a:t> </a:t>
            </a:r>
            <a:r>
              <a:rPr lang="en-US" sz="1600" dirty="0" err="1" smtClean="0"/>
              <a:t>în</a:t>
            </a:r>
            <a:r>
              <a:rPr lang="en-US" sz="1600" dirty="0" smtClean="0"/>
              <a:t> </a:t>
            </a:r>
            <a:r>
              <a:rPr lang="en-US" sz="1600" dirty="0" err="1" smtClean="0"/>
              <a:t>faţa</a:t>
            </a:r>
            <a:r>
              <a:rPr lang="en-US" sz="1600" dirty="0" smtClean="0"/>
              <a:t> </a:t>
            </a:r>
            <a:r>
              <a:rPr lang="en-US" sz="1600" dirty="0" err="1" smtClean="0"/>
              <a:t>clasei</a:t>
            </a:r>
            <a:r>
              <a:rPr lang="en-US" sz="1600" dirty="0" smtClean="0"/>
              <a:t> de </a:t>
            </a:r>
            <a:r>
              <a:rPr lang="en-US" sz="1600" dirty="0" err="1" smtClean="0"/>
              <a:t>elevi</a:t>
            </a:r>
            <a:r>
              <a:rPr lang="en-US" sz="1600" dirty="0" smtClean="0"/>
              <a:t>, </a:t>
            </a:r>
            <a:r>
              <a:rPr lang="en-US" sz="1600" dirty="0" err="1" smtClean="0"/>
              <a:t>predând</a:t>
            </a:r>
            <a:r>
              <a:rPr lang="en-US" sz="1600" dirty="0" smtClean="0"/>
              <a:t> </a:t>
            </a:r>
            <a:r>
              <a:rPr lang="en-US" sz="1600" dirty="0" err="1" smtClean="0"/>
              <a:t>copiilor</a:t>
            </a:r>
            <a:r>
              <a:rPr lang="en-US" sz="1600" dirty="0" smtClean="0"/>
              <a:t>”, “</a:t>
            </a:r>
            <a:r>
              <a:rPr lang="en-US" sz="1600" dirty="0" err="1" smtClean="0"/>
              <a:t>mă</a:t>
            </a:r>
            <a:r>
              <a:rPr lang="en-US" sz="1600" dirty="0" smtClean="0"/>
              <a:t> </a:t>
            </a:r>
            <a:r>
              <a:rPr lang="en-US" sz="1600" dirty="0" err="1" smtClean="0"/>
              <a:t>văd</a:t>
            </a:r>
            <a:r>
              <a:rPr lang="en-US" sz="1600" dirty="0" smtClean="0"/>
              <a:t> </a:t>
            </a:r>
            <a:r>
              <a:rPr lang="en-US" sz="1600" dirty="0" err="1" smtClean="0"/>
              <a:t>în</a:t>
            </a:r>
            <a:r>
              <a:rPr lang="en-US" sz="1600" dirty="0" smtClean="0"/>
              <a:t> </a:t>
            </a:r>
            <a:r>
              <a:rPr lang="en-US" sz="1600" dirty="0" err="1" smtClean="0"/>
              <a:t>halat</a:t>
            </a:r>
            <a:r>
              <a:rPr lang="en-US" sz="1600" dirty="0" smtClean="0"/>
              <a:t> alb, </a:t>
            </a:r>
            <a:r>
              <a:rPr lang="en-US" sz="1600" dirty="0" err="1" smtClean="0"/>
              <a:t>examinând</a:t>
            </a:r>
            <a:r>
              <a:rPr lang="en-US" sz="1600" dirty="0" smtClean="0"/>
              <a:t> </a:t>
            </a:r>
            <a:r>
              <a:rPr lang="en-US" sz="1600" dirty="0" err="1" smtClean="0"/>
              <a:t>pacienţi</a:t>
            </a:r>
            <a:r>
              <a:rPr lang="en-US" sz="1600" dirty="0" smtClean="0"/>
              <a:t>”);</a:t>
            </a:r>
          </a:p>
          <a:p>
            <a:endParaRPr lang="en-US" sz="16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sz="3200" b="1" dirty="0" smtClean="0"/>
              <a:t/>
            </a:r>
            <a:br>
              <a:rPr lang="ro-RO" sz="3200" b="1" dirty="0" smtClean="0"/>
            </a:br>
            <a:r>
              <a:rPr lang="ro-RO" sz="3200" b="1" dirty="0" smtClean="0"/>
              <a:t/>
            </a:r>
            <a:br>
              <a:rPr lang="ro-RO" sz="3200" b="1" dirty="0" smtClean="0"/>
            </a:br>
            <a:r>
              <a:rPr lang="en-US" sz="3200" b="1" dirty="0" err="1" smtClean="0"/>
              <a:t>Strategii</a:t>
            </a:r>
            <a:r>
              <a:rPr lang="en-US" sz="3200" b="1" dirty="0" smtClean="0"/>
              <a:t> </a:t>
            </a:r>
            <a:r>
              <a:rPr lang="en-US" sz="3200" b="1" dirty="0" smtClean="0"/>
              <a:t>de </a:t>
            </a:r>
            <a:r>
              <a:rPr lang="en-US" sz="3200" b="1" dirty="0" err="1" smtClean="0"/>
              <a:t>susţinere</a:t>
            </a:r>
            <a:r>
              <a:rPr lang="en-US" sz="3200" b="1" dirty="0" smtClean="0"/>
              <a:t> </a:t>
            </a:r>
            <a:r>
              <a:rPr lang="en-US" sz="3200" b="1" dirty="0" err="1" smtClean="0"/>
              <a:t>motivaţională</a:t>
            </a:r>
            <a:r>
              <a:rPr lang="en-US" sz="3200" dirty="0" smtClean="0"/>
              <a:t> </a:t>
            </a:r>
            <a:r>
              <a:rPr lang="en-US" dirty="0" smtClean="0"/>
              <a:t/>
            </a:r>
            <a:br>
              <a:rPr lang="en-US" dirty="0" smtClean="0"/>
            </a:br>
            <a:endParaRPr lang="en-US" dirty="0"/>
          </a:p>
        </p:txBody>
      </p:sp>
      <p:sp>
        <p:nvSpPr>
          <p:cNvPr id="3" name="Content Placeholder 2"/>
          <p:cNvSpPr>
            <a:spLocks noGrp="1"/>
          </p:cNvSpPr>
          <p:nvPr>
            <p:ph idx="1"/>
          </p:nvPr>
        </p:nvSpPr>
        <p:spPr/>
        <p:txBody>
          <a:bodyPr/>
          <a:lstStyle/>
          <a:p>
            <a:pPr>
              <a:buNone/>
            </a:pPr>
            <a:r>
              <a:rPr lang="en-US" sz="1600" b="1" dirty="0" err="1" smtClean="0"/>
              <a:t>Strategii</a:t>
            </a:r>
            <a:r>
              <a:rPr lang="en-US" sz="1600" b="1" dirty="0" smtClean="0"/>
              <a:t> de </a:t>
            </a:r>
            <a:r>
              <a:rPr lang="en-US" sz="1600" b="1" dirty="0" err="1" smtClean="0"/>
              <a:t>susţinere</a:t>
            </a:r>
            <a:r>
              <a:rPr lang="en-US" sz="1600" b="1" dirty="0" smtClean="0"/>
              <a:t> </a:t>
            </a:r>
            <a:r>
              <a:rPr lang="en-US" sz="1600" b="1" dirty="0" err="1" smtClean="0"/>
              <a:t>motivaţională</a:t>
            </a:r>
            <a:r>
              <a:rPr lang="en-US" sz="1600" dirty="0" smtClean="0"/>
              <a:t> </a:t>
            </a:r>
          </a:p>
          <a:p>
            <a:r>
              <a:rPr lang="en-US" sz="1600" dirty="0" err="1" smtClean="0"/>
              <a:t>asigurarea</a:t>
            </a:r>
            <a:r>
              <a:rPr lang="en-US" sz="1600" dirty="0" smtClean="0"/>
              <a:t> </a:t>
            </a:r>
            <a:r>
              <a:rPr lang="en-US" sz="1600" dirty="0" err="1" smtClean="0"/>
              <a:t>confortului</a:t>
            </a:r>
            <a:r>
              <a:rPr lang="en-US" sz="1600" dirty="0" smtClean="0"/>
              <a:t> </a:t>
            </a:r>
            <a:r>
              <a:rPr lang="en-US" sz="1600" dirty="0" err="1" smtClean="0"/>
              <a:t>fizic</a:t>
            </a:r>
            <a:r>
              <a:rPr lang="en-US" sz="1600" dirty="0" smtClean="0"/>
              <a:t> </a:t>
            </a:r>
            <a:r>
              <a:rPr lang="en-US" sz="1600" dirty="0" err="1" smtClean="0"/>
              <a:t>şi</a:t>
            </a:r>
            <a:r>
              <a:rPr lang="en-US" sz="1600" dirty="0" smtClean="0"/>
              <a:t> </a:t>
            </a:r>
            <a:r>
              <a:rPr lang="en-US" sz="1600" dirty="0" err="1" smtClean="0"/>
              <a:t>psihic</a:t>
            </a:r>
            <a:r>
              <a:rPr lang="en-US" sz="1600" dirty="0" smtClean="0"/>
              <a:t> </a:t>
            </a:r>
            <a:r>
              <a:rPr lang="en-US" sz="1600" dirty="0" err="1" smtClean="0"/>
              <a:t>bazal</a:t>
            </a:r>
            <a:r>
              <a:rPr lang="en-US" sz="1600" dirty="0" smtClean="0"/>
              <a:t>; </a:t>
            </a:r>
          </a:p>
          <a:p>
            <a:r>
              <a:rPr lang="en-US" sz="1600" dirty="0" err="1" smtClean="0"/>
              <a:t>creşterea</a:t>
            </a:r>
            <a:r>
              <a:rPr lang="en-US" sz="1600" dirty="0" smtClean="0"/>
              <a:t> </a:t>
            </a:r>
            <a:r>
              <a:rPr lang="en-US" sz="1600" dirty="0" err="1" smtClean="0"/>
              <a:t>sentimentului</a:t>
            </a:r>
            <a:r>
              <a:rPr lang="en-US" sz="1600" dirty="0" smtClean="0"/>
              <a:t> </a:t>
            </a:r>
            <a:r>
              <a:rPr lang="en-US" sz="1600" dirty="0" err="1" smtClean="0"/>
              <a:t>eficacităţii</a:t>
            </a:r>
            <a:r>
              <a:rPr lang="en-US" sz="1600" dirty="0" smtClean="0"/>
              <a:t> </a:t>
            </a:r>
            <a:r>
              <a:rPr lang="en-US" sz="1600" dirty="0" err="1" smtClean="0"/>
              <a:t>personale</a:t>
            </a:r>
            <a:r>
              <a:rPr lang="en-US" sz="1600" dirty="0" smtClean="0"/>
              <a:t> </a:t>
            </a:r>
            <a:r>
              <a:rPr lang="en-US" sz="1600" dirty="0" err="1" smtClean="0"/>
              <a:t>şi</a:t>
            </a:r>
            <a:r>
              <a:rPr lang="en-US" sz="1600" dirty="0" smtClean="0"/>
              <a:t> al </a:t>
            </a:r>
            <a:r>
              <a:rPr lang="en-US" sz="1600" dirty="0" err="1" smtClean="0"/>
              <a:t>stimei</a:t>
            </a:r>
            <a:r>
              <a:rPr lang="en-US" sz="1600" dirty="0" smtClean="0"/>
              <a:t> de sine – </a:t>
            </a:r>
            <a:r>
              <a:rPr lang="en-US" sz="1600" dirty="0" err="1" smtClean="0"/>
              <a:t>reamintirea</a:t>
            </a:r>
            <a:r>
              <a:rPr lang="en-US" sz="1600" dirty="0" smtClean="0"/>
              <a:t> </a:t>
            </a:r>
            <a:r>
              <a:rPr lang="en-US" sz="1600" dirty="0" err="1" smtClean="0"/>
              <a:t>repetată</a:t>
            </a:r>
            <a:r>
              <a:rPr lang="en-US" sz="1600" dirty="0" smtClean="0"/>
              <a:t> a </a:t>
            </a:r>
            <a:r>
              <a:rPr lang="en-US" sz="1600" dirty="0" err="1" smtClean="0"/>
              <a:t>situaţiilor</a:t>
            </a:r>
            <a:r>
              <a:rPr lang="en-US" sz="1600" dirty="0" smtClean="0"/>
              <a:t> </a:t>
            </a:r>
            <a:r>
              <a:rPr lang="en-US" sz="1600" dirty="0" err="1" smtClean="0"/>
              <a:t>în</a:t>
            </a:r>
            <a:r>
              <a:rPr lang="en-US" sz="1600" dirty="0" smtClean="0"/>
              <a:t> care </a:t>
            </a:r>
            <a:r>
              <a:rPr lang="en-US" sz="1600" dirty="0" err="1" smtClean="0"/>
              <a:t>elevul</a:t>
            </a:r>
            <a:r>
              <a:rPr lang="en-US" sz="1600" dirty="0" smtClean="0"/>
              <a:t> a </a:t>
            </a:r>
            <a:r>
              <a:rPr lang="en-US" sz="1600" dirty="0" err="1" smtClean="0"/>
              <a:t>experimentat</a:t>
            </a:r>
            <a:r>
              <a:rPr lang="en-US" sz="1600" dirty="0" smtClean="0"/>
              <a:t> </a:t>
            </a:r>
            <a:r>
              <a:rPr lang="en-US" sz="1600" dirty="0" err="1" smtClean="0"/>
              <a:t>sentimente</a:t>
            </a:r>
            <a:r>
              <a:rPr lang="en-US" sz="1600" dirty="0" smtClean="0"/>
              <a:t> de </a:t>
            </a:r>
            <a:r>
              <a:rPr lang="en-US" sz="1600" dirty="0" err="1" smtClean="0"/>
              <a:t>eficacitate</a:t>
            </a:r>
            <a:r>
              <a:rPr lang="en-US" sz="1600" dirty="0" smtClean="0"/>
              <a:t>;</a:t>
            </a:r>
          </a:p>
          <a:p>
            <a:r>
              <a:rPr lang="en-US" sz="1600" dirty="0" err="1" smtClean="0"/>
              <a:t>formarea</a:t>
            </a:r>
            <a:r>
              <a:rPr lang="en-US" sz="1600" dirty="0" smtClean="0"/>
              <a:t> </a:t>
            </a:r>
            <a:r>
              <a:rPr lang="en-US" sz="1600" dirty="0" err="1" smtClean="0"/>
              <a:t>unor</a:t>
            </a:r>
            <a:r>
              <a:rPr lang="en-US" sz="1600" dirty="0" smtClean="0"/>
              <a:t> </a:t>
            </a:r>
            <a:r>
              <a:rPr lang="en-US" sz="1600" dirty="0" err="1" smtClean="0"/>
              <a:t>atribuiri</a:t>
            </a:r>
            <a:r>
              <a:rPr lang="en-US" sz="1600" dirty="0" smtClean="0"/>
              <a:t> </a:t>
            </a:r>
            <a:r>
              <a:rPr lang="en-US" sz="1600" dirty="0" err="1" smtClean="0"/>
              <a:t>realiste</a:t>
            </a:r>
            <a:r>
              <a:rPr lang="en-US" sz="1600" dirty="0" smtClean="0"/>
              <a:t> ale </a:t>
            </a:r>
            <a:r>
              <a:rPr lang="en-US" sz="1600" dirty="0" err="1" smtClean="0"/>
              <a:t>succesului</a:t>
            </a:r>
            <a:r>
              <a:rPr lang="en-US" sz="1600" dirty="0" smtClean="0"/>
              <a:t> </a:t>
            </a:r>
            <a:r>
              <a:rPr lang="en-US" sz="1600" dirty="0" err="1" smtClean="0"/>
              <a:t>şi</a:t>
            </a:r>
            <a:r>
              <a:rPr lang="en-US" sz="1600" dirty="0" smtClean="0"/>
              <a:t> </a:t>
            </a:r>
            <a:r>
              <a:rPr lang="en-US" sz="1600" dirty="0" err="1" smtClean="0"/>
              <a:t>eşecului</a:t>
            </a:r>
            <a:r>
              <a:rPr lang="en-US" sz="1600" dirty="0" smtClean="0"/>
              <a:t> – </a:t>
            </a:r>
            <a:r>
              <a:rPr lang="en-US" sz="1600" dirty="0" err="1" smtClean="0"/>
              <a:t>persoanele</a:t>
            </a:r>
            <a:r>
              <a:rPr lang="en-US" sz="1600" dirty="0" smtClean="0"/>
              <a:t> care </a:t>
            </a:r>
            <a:r>
              <a:rPr lang="en-US" sz="1600" dirty="0" err="1" smtClean="0"/>
              <a:t>atribuie</a:t>
            </a:r>
            <a:r>
              <a:rPr lang="en-US" sz="1600" dirty="0" smtClean="0"/>
              <a:t> predominant </a:t>
            </a:r>
            <a:r>
              <a:rPr lang="en-US" sz="1600" dirty="0" err="1" smtClean="0"/>
              <a:t>succesul</a:t>
            </a:r>
            <a:r>
              <a:rPr lang="en-US" sz="1600" dirty="0" smtClean="0"/>
              <a:t> </a:t>
            </a:r>
            <a:r>
              <a:rPr lang="en-US" sz="1600" dirty="0" err="1" smtClean="0"/>
              <a:t>unor</a:t>
            </a:r>
            <a:r>
              <a:rPr lang="en-US" sz="1600" dirty="0" smtClean="0"/>
              <a:t> </a:t>
            </a:r>
            <a:r>
              <a:rPr lang="en-US" sz="1600" dirty="0" err="1" smtClean="0"/>
              <a:t>factori</a:t>
            </a:r>
            <a:r>
              <a:rPr lang="en-US" sz="1600" dirty="0" smtClean="0"/>
              <a:t> </a:t>
            </a:r>
            <a:r>
              <a:rPr lang="en-US" sz="1600" dirty="0" err="1" smtClean="0"/>
              <a:t>externi</a:t>
            </a:r>
            <a:r>
              <a:rPr lang="en-US" sz="1600" dirty="0" smtClean="0"/>
              <a:t> </a:t>
            </a:r>
            <a:r>
              <a:rPr lang="en-US" sz="1600" dirty="0" err="1" smtClean="0"/>
              <a:t>stabili</a:t>
            </a:r>
            <a:r>
              <a:rPr lang="en-US" sz="1600" dirty="0" smtClean="0"/>
              <a:t>, </a:t>
            </a:r>
            <a:r>
              <a:rPr lang="en-US" sz="1600" dirty="0" err="1" smtClean="0"/>
              <a:t>iar</a:t>
            </a:r>
            <a:r>
              <a:rPr lang="en-US" sz="1600" dirty="0" smtClean="0"/>
              <a:t> </a:t>
            </a:r>
            <a:r>
              <a:rPr lang="en-US" sz="1600" dirty="0" err="1" smtClean="0"/>
              <a:t>eşecul</a:t>
            </a:r>
            <a:r>
              <a:rPr lang="en-US" sz="1600" dirty="0" smtClean="0"/>
              <a:t> </a:t>
            </a:r>
            <a:r>
              <a:rPr lang="en-US" sz="1600" dirty="0" err="1" smtClean="0"/>
              <a:t>unor</a:t>
            </a:r>
            <a:r>
              <a:rPr lang="en-US" sz="1600" dirty="0" smtClean="0"/>
              <a:t> </a:t>
            </a:r>
            <a:r>
              <a:rPr lang="en-US" sz="1600" dirty="0" err="1" smtClean="0"/>
              <a:t>factori</a:t>
            </a:r>
            <a:r>
              <a:rPr lang="en-US" sz="1600" dirty="0" smtClean="0"/>
              <a:t> </a:t>
            </a:r>
            <a:r>
              <a:rPr lang="en-US" sz="1600" dirty="0" err="1" smtClean="0"/>
              <a:t>interni</a:t>
            </a:r>
            <a:r>
              <a:rPr lang="en-US" sz="1600" dirty="0" smtClean="0"/>
              <a:t> </a:t>
            </a:r>
            <a:r>
              <a:rPr lang="en-US" sz="1600" dirty="0" err="1" smtClean="0"/>
              <a:t>stabili</a:t>
            </a:r>
            <a:r>
              <a:rPr lang="en-US" sz="1600" dirty="0" smtClean="0"/>
              <a:t> </a:t>
            </a:r>
            <a:r>
              <a:rPr lang="en-US" sz="1600" dirty="0" err="1" smtClean="0"/>
              <a:t>vor</a:t>
            </a:r>
            <a:r>
              <a:rPr lang="en-US" sz="1600" dirty="0" smtClean="0"/>
              <a:t> </a:t>
            </a:r>
            <a:r>
              <a:rPr lang="en-US" sz="1600" dirty="0" err="1" smtClean="0"/>
              <a:t>avea</a:t>
            </a:r>
            <a:r>
              <a:rPr lang="en-US" sz="1600" dirty="0" smtClean="0"/>
              <a:t> un sentiment al </a:t>
            </a:r>
            <a:r>
              <a:rPr lang="en-US" sz="1600" dirty="0" err="1" smtClean="0"/>
              <a:t>eficacităţii</a:t>
            </a:r>
            <a:r>
              <a:rPr lang="en-US" sz="1600" dirty="0" smtClean="0"/>
              <a:t> </a:t>
            </a:r>
            <a:r>
              <a:rPr lang="en-US" sz="1600" dirty="0" err="1" smtClean="0"/>
              <a:t>scăzut</a:t>
            </a:r>
            <a:r>
              <a:rPr lang="en-US" sz="1600" dirty="0" smtClean="0"/>
              <a:t> </a:t>
            </a:r>
            <a:r>
              <a:rPr lang="en-US" sz="1600" dirty="0" err="1" smtClean="0"/>
              <a:t>şi</a:t>
            </a:r>
            <a:r>
              <a:rPr lang="en-US" sz="1600" dirty="0" smtClean="0"/>
              <a:t> </a:t>
            </a:r>
            <a:r>
              <a:rPr lang="en-US" sz="1600" dirty="0" err="1" smtClean="0"/>
              <a:t>aşteptări</a:t>
            </a:r>
            <a:r>
              <a:rPr lang="en-US" sz="1600" dirty="0" smtClean="0"/>
              <a:t> de </a:t>
            </a:r>
            <a:r>
              <a:rPr lang="en-US" sz="1600" dirty="0" err="1" smtClean="0"/>
              <a:t>nereuşită</a:t>
            </a:r>
            <a:r>
              <a:rPr lang="en-US" sz="1600" dirty="0" smtClean="0"/>
              <a:t> </a:t>
            </a:r>
            <a:r>
              <a:rPr lang="en-US" sz="1600" dirty="0" err="1" smtClean="0"/>
              <a:t>în</a:t>
            </a:r>
            <a:r>
              <a:rPr lang="en-US" sz="1600" dirty="0" smtClean="0"/>
              <a:t> </a:t>
            </a:r>
            <a:r>
              <a:rPr lang="en-US" sz="1600" dirty="0" err="1" smtClean="0"/>
              <a:t>sarcină</a:t>
            </a:r>
            <a:r>
              <a:rPr lang="en-US" sz="1600" dirty="0" smtClean="0"/>
              <a:t>, </a:t>
            </a:r>
            <a:r>
              <a:rPr lang="en-US" sz="1600" dirty="0" err="1" smtClean="0"/>
              <a:t>astfel</a:t>
            </a:r>
            <a:r>
              <a:rPr lang="en-US" sz="1600" dirty="0" smtClean="0"/>
              <a:t> </a:t>
            </a:r>
            <a:r>
              <a:rPr lang="en-US" sz="1600" dirty="0" err="1" smtClean="0"/>
              <a:t>încât</a:t>
            </a:r>
            <a:r>
              <a:rPr lang="en-US" sz="1600" dirty="0" smtClean="0"/>
              <a:t> </a:t>
            </a:r>
            <a:r>
              <a:rPr lang="en-US" sz="1600" dirty="0" err="1" smtClean="0"/>
              <a:t>există</a:t>
            </a:r>
            <a:r>
              <a:rPr lang="en-US" sz="1600" dirty="0" smtClean="0"/>
              <a:t> </a:t>
            </a:r>
            <a:r>
              <a:rPr lang="en-US" sz="1600" dirty="0" err="1" smtClean="0"/>
              <a:t>şanse</a:t>
            </a:r>
            <a:r>
              <a:rPr lang="en-US" sz="1600" dirty="0" smtClean="0"/>
              <a:t> </a:t>
            </a:r>
            <a:r>
              <a:rPr lang="en-US" sz="1600" dirty="0" err="1" smtClean="0"/>
              <a:t>mari</a:t>
            </a:r>
            <a:r>
              <a:rPr lang="en-US" sz="1600" dirty="0" smtClean="0"/>
              <a:t> de </a:t>
            </a:r>
            <a:r>
              <a:rPr lang="en-US" sz="1600" dirty="0" err="1" smtClean="0"/>
              <a:t>neimplicare</a:t>
            </a:r>
            <a:r>
              <a:rPr lang="en-US" sz="1600" dirty="0" smtClean="0"/>
              <a:t> </a:t>
            </a:r>
            <a:r>
              <a:rPr lang="en-US" sz="1600" dirty="0" err="1" smtClean="0"/>
              <a:t>în</a:t>
            </a:r>
            <a:r>
              <a:rPr lang="en-US" sz="1600" dirty="0" smtClean="0"/>
              <a:t> </a:t>
            </a:r>
            <a:r>
              <a:rPr lang="en-US" sz="1600" dirty="0" err="1" smtClean="0"/>
              <a:t>sarcină</a:t>
            </a:r>
            <a:r>
              <a:rPr lang="en-US" sz="1600" dirty="0" smtClean="0"/>
              <a:t> “</a:t>
            </a:r>
            <a:r>
              <a:rPr lang="en-US" sz="1600" dirty="0" err="1" smtClean="0"/>
              <a:t>Oricum</a:t>
            </a:r>
            <a:r>
              <a:rPr lang="en-US" sz="1600" dirty="0" smtClean="0"/>
              <a:t> nu o </a:t>
            </a:r>
            <a:r>
              <a:rPr lang="en-US" sz="1600" dirty="0" err="1" smtClean="0"/>
              <a:t>să</a:t>
            </a:r>
            <a:r>
              <a:rPr lang="en-US" sz="1600" dirty="0" smtClean="0"/>
              <a:t> </a:t>
            </a:r>
            <a:r>
              <a:rPr lang="en-US" sz="1600" dirty="0" err="1" smtClean="0"/>
              <a:t>reuşesc</a:t>
            </a:r>
            <a:r>
              <a:rPr lang="en-US" sz="1600" dirty="0" smtClean="0"/>
              <a:t>”; </a:t>
            </a:r>
            <a:r>
              <a:rPr lang="en-US" sz="1600" dirty="0" err="1" smtClean="0"/>
              <a:t>persoanele</a:t>
            </a:r>
            <a:r>
              <a:rPr lang="en-US" sz="1600" dirty="0" smtClean="0"/>
              <a:t> care </a:t>
            </a:r>
            <a:r>
              <a:rPr lang="en-US" sz="1600" dirty="0" err="1" smtClean="0"/>
              <a:t>fac</a:t>
            </a:r>
            <a:r>
              <a:rPr lang="en-US" sz="1600" dirty="0" smtClean="0"/>
              <a:t> </a:t>
            </a:r>
            <a:r>
              <a:rPr lang="en-US" sz="1600" dirty="0" err="1" smtClean="0"/>
              <a:t>atribuiri</a:t>
            </a:r>
            <a:r>
              <a:rPr lang="en-US" sz="1600" dirty="0" smtClean="0"/>
              <a:t> inverse </a:t>
            </a:r>
            <a:r>
              <a:rPr lang="en-US" sz="1600" dirty="0" err="1" smtClean="0"/>
              <a:t>vor</a:t>
            </a:r>
            <a:r>
              <a:rPr lang="en-US" sz="1600" dirty="0" smtClean="0"/>
              <a:t> </a:t>
            </a:r>
            <a:r>
              <a:rPr lang="en-US" sz="1600" dirty="0" err="1" smtClean="0"/>
              <a:t>avea</a:t>
            </a:r>
            <a:r>
              <a:rPr lang="en-US" sz="1600" dirty="0" smtClean="0"/>
              <a:t> un sentiment al </a:t>
            </a:r>
            <a:r>
              <a:rPr lang="en-US" sz="1600" dirty="0" err="1" smtClean="0"/>
              <a:t>autoeficacităţii</a:t>
            </a:r>
            <a:r>
              <a:rPr lang="en-US" sz="1600" dirty="0" smtClean="0"/>
              <a:t> </a:t>
            </a:r>
            <a:r>
              <a:rPr lang="en-US" sz="1600" dirty="0" err="1" smtClean="0"/>
              <a:t>foarte</a:t>
            </a:r>
            <a:r>
              <a:rPr lang="en-US" sz="1600" dirty="0" smtClean="0"/>
              <a:t> </a:t>
            </a:r>
            <a:r>
              <a:rPr lang="en-US" sz="1600" dirty="0" err="1" smtClean="0"/>
              <a:t>crescut</a:t>
            </a:r>
            <a:r>
              <a:rPr lang="en-US" sz="1600" dirty="0" smtClean="0"/>
              <a:t>, </a:t>
            </a:r>
            <a:r>
              <a:rPr lang="en-US" sz="1600" dirty="0" err="1" smtClean="0"/>
              <a:t>aşteptări</a:t>
            </a:r>
            <a:r>
              <a:rPr lang="en-US" sz="1600" dirty="0" smtClean="0"/>
              <a:t> </a:t>
            </a:r>
            <a:r>
              <a:rPr lang="en-US" sz="1600" dirty="0" err="1" smtClean="0"/>
              <a:t>crescute</a:t>
            </a:r>
            <a:r>
              <a:rPr lang="en-US" sz="1600" dirty="0" smtClean="0"/>
              <a:t> de </a:t>
            </a:r>
            <a:r>
              <a:rPr lang="en-US" sz="1600" dirty="0" err="1" smtClean="0"/>
              <a:t>reuşită</a:t>
            </a:r>
            <a:r>
              <a:rPr lang="en-US" sz="1600" dirty="0" smtClean="0"/>
              <a:t>, </a:t>
            </a:r>
            <a:r>
              <a:rPr lang="en-US" sz="1600" dirty="0" err="1" smtClean="0"/>
              <a:t>indiferent</a:t>
            </a:r>
            <a:r>
              <a:rPr lang="en-US" sz="1600" dirty="0" smtClean="0"/>
              <a:t> de </a:t>
            </a:r>
            <a:r>
              <a:rPr lang="en-US" sz="1600" dirty="0" err="1" smtClean="0"/>
              <a:t>complexitatea</a:t>
            </a:r>
            <a:r>
              <a:rPr lang="en-US" sz="1600" dirty="0" smtClean="0"/>
              <a:t> </a:t>
            </a:r>
            <a:r>
              <a:rPr lang="en-US" sz="1600" dirty="0" err="1" smtClean="0"/>
              <a:t>sarcinii</a:t>
            </a:r>
            <a:r>
              <a:rPr lang="en-US" sz="1600" dirty="0" smtClean="0"/>
              <a:t> </a:t>
            </a:r>
            <a:r>
              <a:rPr lang="en-US" sz="1600" dirty="0" err="1" smtClean="0"/>
              <a:t>şi</a:t>
            </a:r>
            <a:r>
              <a:rPr lang="en-US" sz="1600" dirty="0" smtClean="0"/>
              <a:t> </a:t>
            </a:r>
            <a:r>
              <a:rPr lang="en-US" sz="1600" dirty="0" err="1" smtClean="0"/>
              <a:t>obstacolele</a:t>
            </a:r>
            <a:r>
              <a:rPr lang="en-US" sz="1600" dirty="0" smtClean="0"/>
              <a:t> </a:t>
            </a:r>
            <a:r>
              <a:rPr lang="en-US" sz="1600" dirty="0" err="1" smtClean="0"/>
              <a:t>apărute</a:t>
            </a:r>
            <a:r>
              <a:rPr lang="en-US" sz="1600" dirty="0" smtClean="0"/>
              <a:t>, </a:t>
            </a:r>
            <a:r>
              <a:rPr lang="en-US" sz="1600" dirty="0" err="1" smtClean="0"/>
              <a:t>ceea</a:t>
            </a:r>
            <a:r>
              <a:rPr lang="en-US" sz="1600" dirty="0" smtClean="0"/>
              <a:t> </a:t>
            </a:r>
            <a:r>
              <a:rPr lang="en-US" sz="1600" dirty="0" err="1" smtClean="0"/>
              <a:t>ce</a:t>
            </a:r>
            <a:r>
              <a:rPr lang="en-US" sz="1600" dirty="0" smtClean="0"/>
              <a:t> </a:t>
            </a:r>
            <a:r>
              <a:rPr lang="en-US" sz="1600" dirty="0" err="1" smtClean="0"/>
              <a:t>uneori</a:t>
            </a:r>
            <a:r>
              <a:rPr lang="en-US" sz="1600" dirty="0" smtClean="0"/>
              <a:t> </a:t>
            </a:r>
            <a:r>
              <a:rPr lang="en-US" sz="1600" dirty="0" err="1" smtClean="0"/>
              <a:t>poate</a:t>
            </a:r>
            <a:r>
              <a:rPr lang="en-US" sz="1600" dirty="0" smtClean="0"/>
              <a:t> duce la </a:t>
            </a:r>
            <a:r>
              <a:rPr lang="en-US" sz="1600" dirty="0" err="1" smtClean="0"/>
              <a:t>lipsa</a:t>
            </a:r>
            <a:r>
              <a:rPr lang="en-US" sz="1600" dirty="0" smtClean="0"/>
              <a:t> </a:t>
            </a:r>
            <a:r>
              <a:rPr lang="en-US" sz="1600" dirty="0" err="1" smtClean="0"/>
              <a:t>persistenţei</a:t>
            </a:r>
            <a:r>
              <a:rPr lang="en-US" sz="1600" dirty="0" smtClean="0"/>
              <a:t> </a:t>
            </a:r>
            <a:r>
              <a:rPr lang="en-US" sz="1600" dirty="0" err="1" smtClean="0"/>
              <a:t>motivaţionale</a:t>
            </a:r>
            <a:r>
              <a:rPr lang="en-US" sz="1600" dirty="0" smtClean="0"/>
              <a:t> “</a:t>
            </a:r>
            <a:r>
              <a:rPr lang="en-US" sz="1600" dirty="0" err="1" smtClean="0"/>
              <a:t>Oricum</a:t>
            </a:r>
            <a:r>
              <a:rPr lang="en-US" sz="1600" dirty="0" smtClean="0"/>
              <a:t> o </a:t>
            </a:r>
            <a:r>
              <a:rPr lang="en-US" sz="1600" dirty="0" err="1" smtClean="0"/>
              <a:t>să</a:t>
            </a:r>
            <a:r>
              <a:rPr lang="en-US" sz="1600" dirty="0" smtClean="0"/>
              <a:t> </a:t>
            </a:r>
            <a:r>
              <a:rPr lang="en-US" sz="1600" dirty="0" err="1" smtClean="0"/>
              <a:t>reuşesc</a:t>
            </a:r>
            <a:r>
              <a:rPr lang="en-US" sz="1600" dirty="0" smtClean="0"/>
              <a:t>”;</a:t>
            </a:r>
          </a:p>
          <a:p>
            <a:pPr>
              <a:buNone/>
            </a:pPr>
            <a:r>
              <a:rPr lang="en-US" sz="1600" b="1" dirty="0" err="1" smtClean="0"/>
              <a:t>Exemple</a:t>
            </a:r>
            <a:r>
              <a:rPr lang="en-US" sz="1600" b="1" dirty="0" smtClean="0"/>
              <a:t> de </a:t>
            </a:r>
            <a:r>
              <a:rPr lang="en-US" sz="1600" b="1" dirty="0" err="1" smtClean="0"/>
              <a:t>tehnici</a:t>
            </a:r>
            <a:r>
              <a:rPr lang="en-US" sz="1600" b="1" dirty="0" smtClean="0"/>
              <a:t> </a:t>
            </a:r>
            <a:r>
              <a:rPr lang="en-US" sz="1600" b="1" dirty="0" err="1" smtClean="0"/>
              <a:t>ce</a:t>
            </a:r>
            <a:r>
              <a:rPr lang="en-US" sz="1600" b="1" dirty="0" smtClean="0"/>
              <a:t> pot </a:t>
            </a:r>
            <a:r>
              <a:rPr lang="en-US" sz="1600" b="1" dirty="0" err="1" smtClean="0"/>
              <a:t>fi</a:t>
            </a:r>
            <a:r>
              <a:rPr lang="en-US" sz="1600" b="1" dirty="0" smtClean="0"/>
              <a:t> </a:t>
            </a:r>
            <a:r>
              <a:rPr lang="en-US" sz="1600" b="1" dirty="0" err="1" smtClean="0"/>
              <a:t>utilizate</a:t>
            </a:r>
            <a:r>
              <a:rPr lang="en-US" sz="1600" b="1" dirty="0" smtClean="0"/>
              <a:t> </a:t>
            </a:r>
            <a:r>
              <a:rPr lang="en-US" sz="1600" b="1" dirty="0" err="1" smtClean="0"/>
              <a:t>în</a:t>
            </a:r>
            <a:r>
              <a:rPr lang="en-US" sz="1600" b="1" dirty="0" smtClean="0"/>
              <a:t> </a:t>
            </a:r>
            <a:r>
              <a:rPr lang="en-US" sz="1600" b="1" dirty="0" err="1" smtClean="0"/>
              <a:t>optimizarea</a:t>
            </a:r>
            <a:r>
              <a:rPr lang="en-US" sz="1600" b="1" dirty="0" smtClean="0"/>
              <a:t> </a:t>
            </a:r>
            <a:r>
              <a:rPr lang="en-US" sz="1600" b="1" dirty="0" err="1" smtClean="0"/>
              <a:t>motivaţiei</a:t>
            </a:r>
            <a:r>
              <a:rPr lang="en-US" sz="1600" b="1" dirty="0" smtClean="0"/>
              <a:t> </a:t>
            </a:r>
            <a:r>
              <a:rPr lang="en-US" sz="1600" b="1" dirty="0" err="1" smtClean="0"/>
              <a:t>pentru</a:t>
            </a:r>
            <a:r>
              <a:rPr lang="en-US" sz="1600" b="1" dirty="0" smtClean="0"/>
              <a:t> </a:t>
            </a:r>
            <a:r>
              <a:rPr lang="en-US" sz="1600" b="1" dirty="0" err="1" smtClean="0"/>
              <a:t>susţinerea</a:t>
            </a:r>
            <a:r>
              <a:rPr lang="en-US" sz="1600" b="1" dirty="0" smtClean="0"/>
              <a:t> </a:t>
            </a:r>
            <a:r>
              <a:rPr lang="en-US" sz="1600" b="1" dirty="0" err="1" smtClean="0"/>
              <a:t>activităţii</a:t>
            </a:r>
            <a:r>
              <a:rPr lang="en-US" sz="1600" dirty="0" smtClean="0"/>
              <a:t> – </a:t>
            </a:r>
            <a:r>
              <a:rPr lang="en-US" sz="1600" dirty="0" err="1" smtClean="0"/>
              <a:t>dezvoltarea</a:t>
            </a:r>
            <a:r>
              <a:rPr lang="en-US" sz="1600" dirty="0" smtClean="0"/>
              <a:t> </a:t>
            </a:r>
            <a:r>
              <a:rPr lang="en-US" sz="1600" dirty="0" err="1" smtClean="0"/>
              <a:t>unor</a:t>
            </a:r>
            <a:r>
              <a:rPr lang="en-US" sz="1600" dirty="0" smtClean="0"/>
              <a:t> </a:t>
            </a:r>
            <a:r>
              <a:rPr lang="en-US" sz="1600" dirty="0" err="1" smtClean="0"/>
              <a:t>convingeri</a:t>
            </a:r>
            <a:r>
              <a:rPr lang="en-US" sz="1600" dirty="0" smtClean="0"/>
              <a:t> </a:t>
            </a:r>
            <a:r>
              <a:rPr lang="en-US" sz="1600" dirty="0" err="1" smtClean="0"/>
              <a:t>adaptative</a:t>
            </a:r>
            <a:r>
              <a:rPr lang="en-US" sz="1600" dirty="0" smtClean="0"/>
              <a:t> </a:t>
            </a:r>
            <a:r>
              <a:rPr lang="en-US" sz="1600" dirty="0" err="1" smtClean="0"/>
              <a:t>prin</a:t>
            </a:r>
            <a:r>
              <a:rPr lang="en-US" sz="1600" dirty="0" smtClean="0"/>
              <a:t> dialog intern </a:t>
            </a:r>
            <a:r>
              <a:rPr lang="en-US" sz="1600" dirty="0" err="1" smtClean="0"/>
              <a:t>pozitiv</a:t>
            </a:r>
            <a:r>
              <a:rPr lang="en-US" sz="1600" dirty="0" smtClean="0"/>
              <a:t> (“</a:t>
            </a:r>
            <a:r>
              <a:rPr lang="en-US" sz="1600" dirty="0" err="1" smtClean="0"/>
              <a:t>Ştiu</a:t>
            </a:r>
            <a:r>
              <a:rPr lang="en-US" sz="1600" dirty="0" smtClean="0"/>
              <a:t> </a:t>
            </a:r>
            <a:r>
              <a:rPr lang="en-US" sz="1600" dirty="0" err="1" smtClean="0"/>
              <a:t>că</a:t>
            </a:r>
            <a:r>
              <a:rPr lang="en-US" sz="1600" dirty="0" smtClean="0"/>
              <a:t> pot </a:t>
            </a:r>
            <a:r>
              <a:rPr lang="en-US" sz="1600" dirty="0" err="1" smtClean="0"/>
              <a:t>să</a:t>
            </a:r>
            <a:r>
              <a:rPr lang="en-US" sz="1600" dirty="0" smtClean="0"/>
              <a:t> </a:t>
            </a:r>
            <a:r>
              <a:rPr lang="en-US" sz="1600" dirty="0" err="1" smtClean="0"/>
              <a:t>obţin</a:t>
            </a:r>
            <a:r>
              <a:rPr lang="en-US" sz="1600" dirty="0" smtClean="0"/>
              <a:t> </a:t>
            </a:r>
            <a:r>
              <a:rPr lang="en-US" sz="1600" dirty="0" err="1" smtClean="0"/>
              <a:t>mai</a:t>
            </a:r>
            <a:r>
              <a:rPr lang="en-US" sz="1600" dirty="0" smtClean="0"/>
              <a:t> </a:t>
            </a:r>
            <a:r>
              <a:rPr lang="en-US" sz="1600" dirty="0" err="1" smtClean="0"/>
              <a:t>mult</a:t>
            </a:r>
            <a:r>
              <a:rPr lang="en-US" sz="1600" dirty="0" smtClean="0"/>
              <a:t> </a:t>
            </a:r>
            <a:r>
              <a:rPr lang="en-US" sz="1600" dirty="0" err="1" smtClean="0"/>
              <a:t>dacă</a:t>
            </a:r>
            <a:r>
              <a:rPr lang="en-US" sz="1600" dirty="0" smtClean="0"/>
              <a:t> </a:t>
            </a:r>
            <a:r>
              <a:rPr lang="en-US" sz="1600" dirty="0" err="1" smtClean="0"/>
              <a:t>muncesc</a:t>
            </a:r>
            <a:r>
              <a:rPr lang="en-US" sz="1600" dirty="0" smtClean="0"/>
              <a:t> </a:t>
            </a:r>
            <a:r>
              <a:rPr lang="en-US" sz="1600" dirty="0" err="1" smtClean="0"/>
              <a:t>mai</a:t>
            </a:r>
            <a:r>
              <a:rPr lang="en-US" sz="1600" dirty="0" smtClean="0"/>
              <a:t> </a:t>
            </a:r>
            <a:r>
              <a:rPr lang="en-US" sz="1600" dirty="0" err="1" smtClean="0"/>
              <a:t>mult</a:t>
            </a:r>
            <a:r>
              <a:rPr lang="en-US" sz="1600" dirty="0" smtClean="0"/>
              <a:t>”; </a:t>
            </a:r>
          </a:p>
          <a:p>
            <a:r>
              <a:rPr lang="en-US" sz="1600" dirty="0" err="1" smtClean="0"/>
              <a:t>formularea</a:t>
            </a:r>
            <a:r>
              <a:rPr lang="en-US" sz="1600" dirty="0" smtClean="0"/>
              <a:t> </a:t>
            </a:r>
            <a:r>
              <a:rPr lang="en-US" sz="1600" dirty="0" err="1" smtClean="0"/>
              <a:t>unor</a:t>
            </a:r>
            <a:r>
              <a:rPr lang="en-US" sz="1600" dirty="0" smtClean="0"/>
              <a:t> </a:t>
            </a:r>
            <a:r>
              <a:rPr lang="en-US" sz="1600" dirty="0" err="1" smtClean="0"/>
              <a:t>scopuri</a:t>
            </a:r>
            <a:r>
              <a:rPr lang="en-US" sz="1600" dirty="0" smtClean="0"/>
              <a:t> </a:t>
            </a:r>
            <a:r>
              <a:rPr lang="en-US" sz="1600" dirty="0" err="1" smtClean="0"/>
              <a:t>specifice</a:t>
            </a:r>
            <a:r>
              <a:rPr lang="en-US" sz="1600" dirty="0" smtClean="0"/>
              <a:t> ;</a:t>
            </a:r>
          </a:p>
          <a:p>
            <a:r>
              <a:rPr lang="en-US" sz="1600" dirty="0" err="1" smtClean="0"/>
              <a:t>stabilirea</a:t>
            </a:r>
            <a:r>
              <a:rPr lang="en-US" sz="1600" dirty="0" smtClean="0"/>
              <a:t> </a:t>
            </a:r>
            <a:r>
              <a:rPr lang="en-US" sz="1600" dirty="0" err="1" smtClean="0"/>
              <a:t>unui</a:t>
            </a:r>
            <a:r>
              <a:rPr lang="en-US" sz="1600" dirty="0" smtClean="0"/>
              <a:t> </a:t>
            </a:r>
            <a:r>
              <a:rPr lang="en-US" sz="1600" dirty="0" err="1" smtClean="0"/>
              <a:t>scop</a:t>
            </a:r>
            <a:r>
              <a:rPr lang="en-US" sz="1600" dirty="0" smtClean="0"/>
              <a:t> realist </a:t>
            </a:r>
            <a:r>
              <a:rPr lang="en-US" sz="1600" dirty="0" err="1" smtClean="0"/>
              <a:t>în</a:t>
            </a:r>
            <a:r>
              <a:rPr lang="en-US" sz="1600" dirty="0" smtClean="0"/>
              <a:t> </a:t>
            </a:r>
            <a:r>
              <a:rPr lang="en-US" sz="1600" dirty="0" err="1" smtClean="0"/>
              <a:t>raport</a:t>
            </a:r>
            <a:r>
              <a:rPr lang="en-US" sz="1600" dirty="0" smtClean="0"/>
              <a:t> cu </a:t>
            </a:r>
            <a:r>
              <a:rPr lang="en-US" sz="1600" dirty="0" err="1" smtClean="0"/>
              <a:t>sarcina</a:t>
            </a:r>
            <a:r>
              <a:rPr lang="en-US" sz="1600" dirty="0" smtClean="0"/>
              <a:t> </a:t>
            </a:r>
            <a:r>
              <a:rPr lang="en-US" sz="1600" dirty="0" err="1" smtClean="0"/>
              <a:t>propusă</a:t>
            </a:r>
            <a:r>
              <a:rPr lang="en-US" sz="1600" dirty="0" smtClean="0"/>
              <a:t>; </a:t>
            </a:r>
          </a:p>
          <a:p>
            <a:r>
              <a:rPr lang="en-US" sz="1600" dirty="0" err="1" smtClean="0"/>
              <a:t>crearea</a:t>
            </a:r>
            <a:r>
              <a:rPr lang="en-US" sz="1600" dirty="0" smtClean="0"/>
              <a:t> </a:t>
            </a:r>
            <a:r>
              <a:rPr lang="en-US" sz="1600" dirty="0" err="1" smtClean="0"/>
              <a:t>unei</a:t>
            </a:r>
            <a:r>
              <a:rPr lang="en-US" sz="1600" dirty="0" smtClean="0"/>
              <a:t> </a:t>
            </a:r>
            <a:r>
              <a:rPr lang="en-US" sz="1600" dirty="0" err="1" smtClean="0"/>
              <a:t>reţele</a:t>
            </a:r>
            <a:r>
              <a:rPr lang="en-US" sz="1600" dirty="0" smtClean="0"/>
              <a:t> de </a:t>
            </a:r>
            <a:r>
              <a:rPr lang="en-US" sz="1600" dirty="0" err="1" smtClean="0"/>
              <a:t>suport</a:t>
            </a:r>
            <a:r>
              <a:rPr lang="en-US" sz="1600" dirty="0" smtClean="0"/>
              <a:t> </a:t>
            </a:r>
            <a:r>
              <a:rPr lang="en-US" sz="1600" dirty="0" err="1" smtClean="0"/>
              <a:t>în</a:t>
            </a:r>
            <a:r>
              <a:rPr lang="en-US" sz="1600" dirty="0" smtClean="0"/>
              <a:t> </a:t>
            </a:r>
            <a:r>
              <a:rPr lang="en-US" sz="1600" dirty="0" err="1" smtClean="0"/>
              <a:t>vederea</a:t>
            </a:r>
            <a:r>
              <a:rPr lang="en-US" sz="1600" dirty="0" smtClean="0"/>
              <a:t> </a:t>
            </a:r>
            <a:r>
              <a:rPr lang="en-US" sz="1600" dirty="0" err="1" smtClean="0"/>
              <a:t>sprijinirii</a:t>
            </a:r>
            <a:r>
              <a:rPr lang="en-US" sz="1600" dirty="0" smtClean="0"/>
              <a:t> </a:t>
            </a:r>
            <a:r>
              <a:rPr lang="en-US" sz="1600" dirty="0" err="1" smtClean="0"/>
              <a:t>realizării</a:t>
            </a:r>
            <a:r>
              <a:rPr lang="en-US" sz="1600" dirty="0" smtClean="0"/>
              <a:t> </a:t>
            </a:r>
            <a:r>
              <a:rPr lang="en-US" sz="1600" dirty="0" err="1" smtClean="0"/>
              <a:t>scopurilor</a:t>
            </a:r>
            <a:r>
              <a:rPr lang="en-US" sz="1600" dirty="0" smtClean="0"/>
              <a:t>; – </a:t>
            </a:r>
            <a:r>
              <a:rPr lang="en-US" sz="1600" dirty="0" err="1" smtClean="0"/>
              <a:t>evitarea</a:t>
            </a:r>
            <a:r>
              <a:rPr lang="en-US" sz="1600" dirty="0" smtClean="0"/>
              <a:t> </a:t>
            </a:r>
            <a:r>
              <a:rPr lang="en-US" sz="1600" dirty="0" err="1" smtClean="0"/>
              <a:t>suprasolicitării</a:t>
            </a:r>
            <a:r>
              <a:rPr lang="en-US" sz="1600" dirty="0" smtClean="0"/>
              <a:t> </a:t>
            </a:r>
            <a:r>
              <a:rPr lang="en-US" sz="1600" dirty="0" err="1" smtClean="0"/>
              <a:t>printr</a:t>
            </a:r>
            <a:r>
              <a:rPr lang="en-US" sz="1600" dirty="0" smtClean="0"/>
              <a:t>-un management </a:t>
            </a:r>
            <a:r>
              <a:rPr lang="en-US" sz="1600" dirty="0" err="1" smtClean="0"/>
              <a:t>eficient</a:t>
            </a:r>
            <a:r>
              <a:rPr lang="en-US" sz="1600" dirty="0" smtClean="0"/>
              <a:t> al </a:t>
            </a:r>
            <a:r>
              <a:rPr lang="en-US" sz="1600" dirty="0" err="1" smtClean="0"/>
              <a:t>timpului</a:t>
            </a:r>
            <a:r>
              <a:rPr lang="en-US" sz="1600" dirty="0" smtClean="0"/>
              <a:t>.</a:t>
            </a:r>
          </a:p>
          <a:p>
            <a:endParaRPr lang="en-US" sz="16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smtClean="0"/>
              <a:t/>
            </a:r>
            <a:br>
              <a:rPr lang="ro-RO" dirty="0" smtClean="0"/>
            </a:br>
            <a:r>
              <a:rPr lang="en-US" sz="2800" dirty="0" err="1" smtClean="0"/>
              <a:t>Bibliografie</a:t>
            </a:r>
            <a:r>
              <a:rPr lang="en-US" sz="2800" dirty="0" smtClean="0"/>
              <a:t> </a:t>
            </a:r>
            <a:r>
              <a:rPr lang="ro-RO" sz="2800" dirty="0" smtClean="0"/>
              <a:t>: </a:t>
            </a:r>
            <a:r>
              <a:rPr lang="en-US" dirty="0" smtClean="0"/>
              <a:t/>
            </a:r>
            <a:br>
              <a:rPr lang="en-US" dirty="0" smtClean="0"/>
            </a:br>
            <a:endParaRPr lang="en-US" dirty="0"/>
          </a:p>
        </p:txBody>
      </p:sp>
      <p:sp>
        <p:nvSpPr>
          <p:cNvPr id="3" name="Content Placeholder 2"/>
          <p:cNvSpPr>
            <a:spLocks noGrp="1"/>
          </p:cNvSpPr>
          <p:nvPr>
            <p:ph idx="1"/>
          </p:nvPr>
        </p:nvSpPr>
        <p:spPr/>
        <p:txBody>
          <a:bodyPr/>
          <a:lstStyle/>
          <a:p>
            <a:pPr lvl="0">
              <a:buFont typeface="+mj-lt"/>
              <a:buAutoNum type="arabicPeriod"/>
            </a:pPr>
            <a:r>
              <a:rPr lang="en-US" sz="1600" dirty="0" err="1" smtClean="0"/>
              <a:t>Cazacu</a:t>
            </a:r>
            <a:r>
              <a:rPr lang="en-US" sz="1600" dirty="0" smtClean="0"/>
              <a:t>, </a:t>
            </a:r>
            <a:r>
              <a:rPr lang="en-US" sz="1600" dirty="0" err="1" smtClean="0"/>
              <a:t>Anca</a:t>
            </a:r>
            <a:r>
              <a:rPr lang="en-US" sz="1600" b="1" dirty="0" smtClean="0"/>
              <a:t> </a:t>
            </a:r>
            <a:r>
              <a:rPr lang="en-US" sz="1600" dirty="0" smtClean="0"/>
              <a:t>/ </a:t>
            </a:r>
            <a:r>
              <a:rPr lang="en-US" sz="1600" dirty="0" err="1" smtClean="0"/>
              <a:t>Boteanu</a:t>
            </a:r>
            <a:r>
              <a:rPr lang="en-US" sz="1600" dirty="0" smtClean="0"/>
              <a:t>, Ileana </a:t>
            </a:r>
            <a:r>
              <a:rPr lang="en-US" sz="1600" b="1" dirty="0" smtClean="0"/>
              <a:t>- </a:t>
            </a:r>
            <a:r>
              <a:rPr lang="en-US" sz="1600" i="1" dirty="0" err="1" smtClean="0"/>
              <a:t>Culegere</a:t>
            </a:r>
            <a:r>
              <a:rPr lang="en-US" sz="1600" i="1" dirty="0" smtClean="0"/>
              <a:t> de </a:t>
            </a:r>
            <a:r>
              <a:rPr lang="en-US" sz="1600" i="1" dirty="0" err="1" smtClean="0"/>
              <a:t>exerciţii</a:t>
            </a:r>
            <a:r>
              <a:rPr lang="en-US" sz="1600" i="1" dirty="0" smtClean="0"/>
              <a:t> de </a:t>
            </a:r>
            <a:r>
              <a:rPr lang="en-US" sz="1600" i="1" dirty="0" err="1" smtClean="0"/>
              <a:t>dezvoltare</a:t>
            </a:r>
            <a:r>
              <a:rPr lang="en-US" sz="1600" i="1" dirty="0" smtClean="0"/>
              <a:t> </a:t>
            </a:r>
            <a:r>
              <a:rPr lang="en-US" sz="1600" i="1" dirty="0" err="1" smtClean="0"/>
              <a:t>personală</a:t>
            </a:r>
            <a:r>
              <a:rPr lang="en-US" sz="1600" i="1" dirty="0" smtClean="0"/>
              <a:t> : </a:t>
            </a:r>
            <a:r>
              <a:rPr lang="en-US" sz="1600" i="1" dirty="0" err="1" smtClean="0"/>
              <a:t>auxiliar</a:t>
            </a:r>
            <a:r>
              <a:rPr lang="en-US" sz="1600" i="1" dirty="0" smtClean="0"/>
              <a:t> </a:t>
            </a:r>
            <a:endParaRPr lang="en-US" sz="1600" i="1" dirty="0" smtClean="0"/>
          </a:p>
          <a:p>
            <a:pPr lvl="0">
              <a:buNone/>
            </a:pPr>
            <a:r>
              <a:rPr lang="en-US" sz="1600" i="1" dirty="0" smtClean="0"/>
              <a:t>                                                                didactic </a:t>
            </a:r>
            <a:r>
              <a:rPr lang="en-US" sz="1600" i="1" dirty="0" err="1" smtClean="0"/>
              <a:t>pentru</a:t>
            </a:r>
            <a:r>
              <a:rPr lang="en-US" sz="1600" i="1" dirty="0" smtClean="0"/>
              <a:t>   </a:t>
            </a:r>
            <a:r>
              <a:rPr lang="en-US" sz="1600" i="1" dirty="0" err="1" smtClean="0"/>
              <a:t>ora</a:t>
            </a:r>
            <a:r>
              <a:rPr lang="en-US" sz="1600" i="1" dirty="0" smtClean="0"/>
              <a:t> </a:t>
            </a:r>
            <a:r>
              <a:rPr lang="en-US" sz="1600" i="1" dirty="0" smtClean="0"/>
              <a:t>de  </a:t>
            </a:r>
            <a:r>
              <a:rPr lang="en-US" sz="1600" i="1" dirty="0" err="1" smtClean="0"/>
              <a:t>dirigenţie</a:t>
            </a:r>
            <a:r>
              <a:rPr lang="en-US" sz="1600" b="1" dirty="0" smtClean="0"/>
              <a:t> </a:t>
            </a:r>
            <a:r>
              <a:rPr lang="en-US" sz="1600" dirty="0" smtClean="0"/>
              <a:t>/ </a:t>
            </a:r>
            <a:r>
              <a:rPr lang="en-US" sz="1600" dirty="0" err="1" smtClean="0"/>
              <a:t>Anca</a:t>
            </a:r>
            <a:r>
              <a:rPr lang="en-US" sz="1600" dirty="0" smtClean="0"/>
              <a:t> </a:t>
            </a:r>
            <a:r>
              <a:rPr lang="en-US" sz="1600" dirty="0" err="1" smtClean="0"/>
              <a:t>Cazacu</a:t>
            </a:r>
            <a:r>
              <a:rPr lang="en-US" sz="1600" dirty="0" smtClean="0"/>
              <a:t>, Ileana </a:t>
            </a:r>
            <a:endParaRPr lang="en-US" sz="1600" dirty="0" smtClean="0"/>
          </a:p>
          <a:p>
            <a:pPr lvl="0">
              <a:buNone/>
            </a:pPr>
            <a:r>
              <a:rPr lang="en-US" sz="1600" dirty="0" smtClean="0"/>
              <a:t> </a:t>
            </a:r>
            <a:r>
              <a:rPr lang="en-US" sz="1600" dirty="0" smtClean="0"/>
              <a:t>                                                                </a:t>
            </a:r>
            <a:r>
              <a:rPr lang="en-US" sz="1600" dirty="0" err="1" smtClean="0"/>
              <a:t>Boteanu</a:t>
            </a:r>
            <a:r>
              <a:rPr lang="en-US" sz="1600" dirty="0" smtClean="0"/>
              <a:t>. – </a:t>
            </a:r>
            <a:r>
              <a:rPr lang="en-US" sz="1600" dirty="0" err="1" smtClean="0"/>
              <a:t>Suceava</a:t>
            </a:r>
            <a:r>
              <a:rPr lang="en-US" sz="1600" dirty="0" smtClean="0"/>
              <a:t>, </a:t>
            </a:r>
            <a:r>
              <a:rPr lang="en-US" sz="1600" dirty="0" err="1" smtClean="0"/>
              <a:t>Editura</a:t>
            </a:r>
            <a:r>
              <a:rPr lang="en-US" sz="1600" dirty="0" smtClean="0"/>
              <a:t>  </a:t>
            </a:r>
            <a:r>
              <a:rPr lang="en-US" sz="1600" dirty="0" smtClean="0"/>
              <a:t>George </a:t>
            </a:r>
            <a:r>
              <a:rPr lang="en-US" sz="1600" dirty="0" err="1" smtClean="0"/>
              <a:t>Tofan</a:t>
            </a:r>
            <a:r>
              <a:rPr lang="en-US" sz="1600" dirty="0" smtClean="0"/>
              <a:t>, 2016</a:t>
            </a:r>
          </a:p>
          <a:p>
            <a:pPr lvl="0">
              <a:buNone/>
            </a:pPr>
            <a:r>
              <a:rPr lang="en-US" sz="1600" dirty="0" smtClean="0"/>
              <a:t>2. </a:t>
            </a:r>
            <a:r>
              <a:rPr lang="en-US" sz="1600" dirty="0" err="1" smtClean="0"/>
              <a:t>Goleman</a:t>
            </a:r>
            <a:r>
              <a:rPr lang="en-US" sz="1600" dirty="0" smtClean="0"/>
              <a:t>, Daniel – </a:t>
            </a:r>
            <a:r>
              <a:rPr lang="en-US" sz="1600" i="1" dirty="0" err="1" smtClean="0"/>
              <a:t>Inteligenţa</a:t>
            </a:r>
            <a:r>
              <a:rPr lang="en-US" sz="1600" i="1" dirty="0" smtClean="0"/>
              <a:t> </a:t>
            </a:r>
            <a:r>
              <a:rPr lang="en-US" sz="1600" i="1" dirty="0" err="1" smtClean="0"/>
              <a:t>emoţională</a:t>
            </a:r>
            <a:r>
              <a:rPr lang="en-US" sz="1600" dirty="0" smtClean="0"/>
              <a:t>, </a:t>
            </a:r>
            <a:r>
              <a:rPr lang="en-US" sz="1600" dirty="0" err="1" smtClean="0"/>
              <a:t>Editura</a:t>
            </a:r>
            <a:r>
              <a:rPr lang="en-US" sz="1600" dirty="0" smtClean="0"/>
              <a:t> </a:t>
            </a:r>
            <a:r>
              <a:rPr lang="en-US" sz="1600" dirty="0" err="1" smtClean="0"/>
              <a:t>Curtea</a:t>
            </a:r>
            <a:r>
              <a:rPr lang="en-US" sz="1600" dirty="0" smtClean="0"/>
              <a:t> </a:t>
            </a:r>
            <a:r>
              <a:rPr lang="en-US" sz="1600" dirty="0" err="1" smtClean="0"/>
              <a:t>Veche</a:t>
            </a:r>
            <a:r>
              <a:rPr lang="en-US" sz="1600" dirty="0" smtClean="0"/>
              <a:t>, </a:t>
            </a:r>
            <a:r>
              <a:rPr lang="en-US" sz="1600" dirty="0" err="1" smtClean="0"/>
              <a:t>Bucureşti</a:t>
            </a:r>
            <a:r>
              <a:rPr lang="en-US" sz="1600" dirty="0" smtClean="0"/>
              <a:t>, 2007</a:t>
            </a:r>
          </a:p>
          <a:p>
            <a:pPr lvl="0">
              <a:buNone/>
            </a:pPr>
            <a:r>
              <a:rPr lang="en-US" sz="1600" dirty="0" smtClean="0"/>
              <a:t>3. Larousse </a:t>
            </a:r>
            <a:r>
              <a:rPr lang="en-US" sz="1600" dirty="0" smtClean="0"/>
              <a:t>– </a:t>
            </a:r>
            <a:r>
              <a:rPr lang="en-US" sz="1600" i="1" dirty="0" err="1" smtClean="0"/>
              <a:t>Marele</a:t>
            </a:r>
            <a:r>
              <a:rPr lang="en-US" sz="1600" i="1" dirty="0" smtClean="0"/>
              <a:t> </a:t>
            </a:r>
            <a:r>
              <a:rPr lang="en-US" sz="1600" i="1" dirty="0" err="1" smtClean="0"/>
              <a:t>dicţionar</a:t>
            </a:r>
            <a:r>
              <a:rPr lang="en-US" sz="1600" i="1" dirty="0" smtClean="0"/>
              <a:t> al </a:t>
            </a:r>
            <a:r>
              <a:rPr lang="en-US" sz="1600" i="1" dirty="0" err="1" smtClean="0"/>
              <a:t>Psihologiei</a:t>
            </a:r>
            <a:r>
              <a:rPr lang="en-US" sz="1600" i="1" dirty="0" smtClean="0"/>
              <a:t>,</a:t>
            </a:r>
            <a:r>
              <a:rPr lang="en-US" sz="1600" dirty="0" smtClean="0"/>
              <a:t> </a:t>
            </a:r>
            <a:r>
              <a:rPr lang="en-US" sz="1600" dirty="0" err="1" smtClean="0"/>
              <a:t>Editura</a:t>
            </a:r>
            <a:r>
              <a:rPr lang="en-US" sz="1600" dirty="0" smtClean="0"/>
              <a:t> </a:t>
            </a:r>
            <a:r>
              <a:rPr lang="en-US" sz="1600" dirty="0" err="1" smtClean="0"/>
              <a:t>Trei</a:t>
            </a:r>
            <a:r>
              <a:rPr lang="en-US" sz="1600" dirty="0" smtClean="0"/>
              <a:t>, </a:t>
            </a:r>
            <a:r>
              <a:rPr lang="en-US" sz="1600" dirty="0" err="1" smtClean="0"/>
              <a:t>Bucureşti</a:t>
            </a:r>
            <a:r>
              <a:rPr lang="en-US" sz="1600" dirty="0" smtClean="0"/>
              <a:t>, 2006</a:t>
            </a:r>
          </a:p>
          <a:p>
            <a:pPr lvl="0">
              <a:buNone/>
            </a:pPr>
            <a:r>
              <a:rPr lang="en-US" sz="1600" smtClean="0"/>
              <a:t>4. Mielu</a:t>
            </a:r>
            <a:r>
              <a:rPr lang="en-US" sz="1600" dirty="0" smtClean="0"/>
              <a:t>, </a:t>
            </a:r>
            <a:r>
              <a:rPr lang="en-US" sz="1600" dirty="0" err="1" smtClean="0"/>
              <a:t>Zlate</a:t>
            </a:r>
            <a:r>
              <a:rPr lang="en-US" sz="1600" dirty="0" smtClean="0"/>
              <a:t> – </a:t>
            </a:r>
            <a:r>
              <a:rPr lang="en-US" sz="1600" i="1" dirty="0" err="1" smtClean="0"/>
              <a:t>Introducere</a:t>
            </a:r>
            <a:r>
              <a:rPr lang="en-US" sz="1600" i="1" dirty="0" smtClean="0"/>
              <a:t> </a:t>
            </a:r>
            <a:r>
              <a:rPr lang="en-US" sz="1600" i="1" dirty="0" err="1" smtClean="0"/>
              <a:t>în</a:t>
            </a:r>
            <a:r>
              <a:rPr lang="en-US" sz="1600" i="1" dirty="0" smtClean="0"/>
              <a:t> </a:t>
            </a:r>
            <a:r>
              <a:rPr lang="en-US" sz="1600" i="1" dirty="0" err="1" smtClean="0"/>
              <a:t>psihologie</a:t>
            </a:r>
            <a:r>
              <a:rPr lang="en-US" sz="1600" dirty="0" smtClean="0"/>
              <a:t>, </a:t>
            </a:r>
            <a:r>
              <a:rPr lang="en-US" sz="1600" dirty="0" err="1" smtClean="0"/>
              <a:t>Editura</a:t>
            </a:r>
            <a:r>
              <a:rPr lang="en-US" sz="1600" dirty="0" smtClean="0"/>
              <a:t> </a:t>
            </a:r>
            <a:r>
              <a:rPr lang="en-US" sz="1600" dirty="0" err="1" smtClean="0"/>
              <a:t>Polirom</a:t>
            </a:r>
            <a:r>
              <a:rPr lang="en-US" sz="1600" dirty="0" smtClean="0"/>
              <a:t>, </a:t>
            </a:r>
            <a:r>
              <a:rPr lang="en-US" sz="1600" dirty="0" err="1" smtClean="0"/>
              <a:t>Colecţia</a:t>
            </a:r>
            <a:r>
              <a:rPr lang="en-US" sz="1600" dirty="0" smtClean="0"/>
              <a:t> </a:t>
            </a:r>
            <a:r>
              <a:rPr lang="en-US" sz="1600" dirty="0" err="1" smtClean="0"/>
              <a:t>Collegium</a:t>
            </a:r>
            <a:r>
              <a:rPr lang="en-US" sz="1600" dirty="0" smtClean="0"/>
              <a:t>, </a:t>
            </a:r>
            <a:r>
              <a:rPr lang="en-US" sz="1600" dirty="0" err="1" smtClean="0"/>
              <a:t>Iaşi</a:t>
            </a:r>
            <a:r>
              <a:rPr lang="en-US" sz="1600" dirty="0" smtClean="0"/>
              <a:t>, 2000</a:t>
            </a:r>
          </a:p>
          <a:p>
            <a:endParaRPr lang="en-US" sz="16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le 1"/>
          <p:cNvSpPr>
            <a:spLocks noGrp="1"/>
          </p:cNvSpPr>
          <p:nvPr>
            <p:ph type="title"/>
          </p:nvPr>
        </p:nvSpPr>
        <p:spPr/>
        <p:txBody>
          <a:bodyPr/>
          <a:lstStyle/>
          <a:p>
            <a:r>
              <a:rPr lang="it-IT" sz="1200" dirty="0" smtClean="0"/>
              <a:t/>
            </a:r>
            <a:br>
              <a:rPr lang="it-IT" sz="1200" dirty="0" smtClean="0"/>
            </a:br>
            <a:r>
              <a:rPr lang="it-IT" sz="1400" dirty="0" smtClean="0"/>
              <a:t>Motto </a:t>
            </a:r>
            <a:r>
              <a:rPr lang="it-IT" sz="1400" dirty="0" smtClean="0"/>
              <a:t>: </a:t>
            </a:r>
            <a:r>
              <a:rPr lang="en-US" sz="1400" dirty="0" smtClean="0"/>
              <a:t/>
            </a:r>
            <a:br>
              <a:rPr lang="en-US" sz="1400" dirty="0" smtClean="0"/>
            </a:br>
            <a:r>
              <a:rPr lang="en-GB" sz="1400" dirty="0" smtClean="0"/>
              <a:t>“</a:t>
            </a:r>
            <a:r>
              <a:rPr lang="en-GB" sz="1400" dirty="0" err="1" smtClean="0"/>
              <a:t>Să</a:t>
            </a:r>
            <a:r>
              <a:rPr lang="en-GB" sz="1400" dirty="0" smtClean="0"/>
              <a:t>  nu-</a:t>
            </a:r>
            <a:r>
              <a:rPr lang="en-GB" sz="1400" dirty="0" err="1" smtClean="0"/>
              <a:t>i</a:t>
            </a:r>
            <a:r>
              <a:rPr lang="en-GB" sz="1400" dirty="0" smtClean="0"/>
              <a:t> </a:t>
            </a:r>
            <a:r>
              <a:rPr lang="en-GB" sz="1400" dirty="0" err="1" smtClean="0"/>
              <a:t>educăm</a:t>
            </a:r>
            <a:r>
              <a:rPr lang="en-GB" sz="1400" dirty="0" smtClean="0"/>
              <a:t> </a:t>
            </a:r>
            <a:r>
              <a:rPr lang="en-GB" sz="1400" dirty="0" err="1" smtClean="0"/>
              <a:t>pe</a:t>
            </a:r>
            <a:r>
              <a:rPr lang="en-GB" sz="1400" dirty="0" smtClean="0"/>
              <a:t> </a:t>
            </a:r>
            <a:r>
              <a:rPr lang="en-GB" sz="1400" dirty="0" err="1" smtClean="0"/>
              <a:t>copiii</a:t>
            </a:r>
            <a:r>
              <a:rPr lang="en-GB" sz="1400" dirty="0" smtClean="0"/>
              <a:t> </a:t>
            </a:r>
            <a:r>
              <a:rPr lang="en-GB" sz="1400" dirty="0" err="1" smtClean="0"/>
              <a:t>noştri</a:t>
            </a:r>
            <a:r>
              <a:rPr lang="en-GB" sz="1400" dirty="0" smtClean="0"/>
              <a:t> </a:t>
            </a:r>
            <a:r>
              <a:rPr lang="en-GB" sz="1400" dirty="0" err="1" smtClean="0"/>
              <a:t>pentru</a:t>
            </a:r>
            <a:r>
              <a:rPr lang="en-GB" sz="1400" dirty="0" smtClean="0"/>
              <a:t> </a:t>
            </a:r>
            <a:r>
              <a:rPr lang="en-GB" sz="1400" dirty="0" err="1" smtClean="0"/>
              <a:t>lumea</a:t>
            </a:r>
            <a:r>
              <a:rPr lang="en-GB" sz="1400" dirty="0" smtClean="0"/>
              <a:t> de </a:t>
            </a:r>
            <a:r>
              <a:rPr lang="en-GB" sz="1400" dirty="0" err="1" smtClean="0"/>
              <a:t>azi</a:t>
            </a:r>
            <a:r>
              <a:rPr lang="en-GB" sz="1400" dirty="0" smtClean="0"/>
              <a:t>. </a:t>
            </a:r>
            <a:r>
              <a:rPr lang="en-GB" sz="1400" dirty="0" err="1" smtClean="0"/>
              <a:t>Această</a:t>
            </a:r>
            <a:r>
              <a:rPr lang="en-GB" sz="1400" dirty="0" smtClean="0"/>
              <a:t> </a:t>
            </a:r>
            <a:r>
              <a:rPr lang="en-GB" sz="1400" dirty="0" err="1" smtClean="0"/>
              <a:t>lume</a:t>
            </a:r>
            <a:r>
              <a:rPr lang="en-GB" sz="1400" dirty="0" smtClean="0"/>
              <a:t> nu </a:t>
            </a:r>
            <a:r>
              <a:rPr lang="en-GB" sz="1400" dirty="0" err="1" smtClean="0"/>
              <a:t>va</a:t>
            </a:r>
            <a:r>
              <a:rPr lang="en-GB" sz="1400" dirty="0" smtClean="0"/>
              <a:t> </a:t>
            </a:r>
            <a:r>
              <a:rPr lang="en-GB" sz="1400" dirty="0" err="1" smtClean="0"/>
              <a:t>mai</a:t>
            </a:r>
            <a:r>
              <a:rPr lang="en-GB" sz="1400" dirty="0" smtClean="0"/>
              <a:t> </a:t>
            </a:r>
            <a:r>
              <a:rPr lang="en-GB" sz="1400" dirty="0" err="1" smtClean="0"/>
              <a:t>exista</a:t>
            </a:r>
            <a:r>
              <a:rPr lang="en-GB" sz="1400" dirty="0" smtClean="0"/>
              <a:t> </a:t>
            </a:r>
            <a:r>
              <a:rPr lang="en-GB" sz="1400" dirty="0" err="1" smtClean="0"/>
              <a:t>când</a:t>
            </a:r>
            <a:r>
              <a:rPr lang="en-GB" sz="1400" dirty="0" smtClean="0"/>
              <a:t> </a:t>
            </a:r>
            <a:r>
              <a:rPr lang="en-GB" sz="1400" dirty="0" err="1" smtClean="0"/>
              <a:t>ei</a:t>
            </a:r>
            <a:r>
              <a:rPr lang="en-GB" sz="1400" dirty="0" smtClean="0"/>
              <a:t> </a:t>
            </a:r>
            <a:r>
              <a:rPr lang="en-GB" sz="1400" dirty="0" err="1" smtClean="0"/>
              <a:t>vor</a:t>
            </a:r>
            <a:r>
              <a:rPr lang="en-GB" sz="1400" dirty="0" smtClean="0"/>
              <a:t> </a:t>
            </a:r>
            <a:r>
              <a:rPr lang="en-GB" sz="1400" dirty="0" err="1" smtClean="0"/>
              <a:t>fi</a:t>
            </a:r>
            <a:r>
              <a:rPr lang="en-GB" sz="1400" dirty="0" smtClean="0"/>
              <a:t> </a:t>
            </a:r>
            <a:r>
              <a:rPr lang="en-GB" sz="1400" dirty="0" err="1" smtClean="0"/>
              <a:t>mari</a:t>
            </a:r>
            <a:r>
              <a:rPr lang="en-GB" sz="1400" dirty="0" smtClean="0"/>
              <a:t> </a:t>
            </a:r>
            <a:r>
              <a:rPr lang="en-GB" sz="1400" dirty="0" err="1" smtClean="0"/>
              <a:t>şi</a:t>
            </a:r>
            <a:r>
              <a:rPr lang="en-GB" sz="1400" dirty="0" smtClean="0"/>
              <a:t> </a:t>
            </a:r>
            <a:r>
              <a:rPr lang="en-GB" sz="1400" dirty="0" err="1" smtClean="0"/>
              <a:t>nimic</a:t>
            </a:r>
            <a:r>
              <a:rPr lang="en-GB" sz="1400" dirty="0" smtClean="0"/>
              <a:t> nu ne </a:t>
            </a:r>
            <a:r>
              <a:rPr lang="en-GB" sz="1400" dirty="0" err="1" smtClean="0"/>
              <a:t>permite</a:t>
            </a:r>
            <a:r>
              <a:rPr lang="en-GB" sz="1400" dirty="0" smtClean="0"/>
              <a:t> </a:t>
            </a:r>
            <a:r>
              <a:rPr lang="en-GB" sz="1400" dirty="0" err="1" smtClean="0"/>
              <a:t>să</a:t>
            </a:r>
            <a:r>
              <a:rPr lang="en-GB" sz="1400" dirty="0" smtClean="0"/>
              <a:t> </a:t>
            </a:r>
            <a:r>
              <a:rPr lang="en-GB" sz="1400" dirty="0" err="1" smtClean="0"/>
              <a:t>ştim</a:t>
            </a:r>
            <a:r>
              <a:rPr lang="en-GB" sz="1400" dirty="0" smtClean="0"/>
              <a:t> cum </a:t>
            </a:r>
            <a:r>
              <a:rPr lang="en-GB" sz="1400" dirty="0" err="1" smtClean="0"/>
              <a:t>va</a:t>
            </a:r>
            <a:r>
              <a:rPr lang="en-GB" sz="1400" dirty="0" smtClean="0"/>
              <a:t> </a:t>
            </a:r>
            <a:r>
              <a:rPr lang="en-GB" sz="1400" dirty="0" err="1" smtClean="0"/>
              <a:t>fi</a:t>
            </a:r>
            <a:r>
              <a:rPr lang="en-GB" sz="1400" dirty="0" smtClean="0"/>
              <a:t> </a:t>
            </a:r>
            <a:r>
              <a:rPr lang="en-GB" sz="1400" dirty="0" err="1" smtClean="0"/>
              <a:t>lumea</a:t>
            </a:r>
            <a:r>
              <a:rPr lang="en-GB" sz="1400" dirty="0" smtClean="0"/>
              <a:t> </a:t>
            </a:r>
            <a:r>
              <a:rPr lang="en-GB" sz="1400" dirty="0" err="1" smtClean="0"/>
              <a:t>lor</a:t>
            </a:r>
            <a:r>
              <a:rPr lang="en-GB" sz="1400" dirty="0" smtClean="0"/>
              <a:t>. </a:t>
            </a:r>
            <a:r>
              <a:rPr lang="en-GB" sz="1400" dirty="0" err="1" smtClean="0"/>
              <a:t>Atunci</a:t>
            </a:r>
            <a:r>
              <a:rPr lang="en-GB" sz="1400" dirty="0" smtClean="0"/>
              <a:t> </a:t>
            </a:r>
            <a:r>
              <a:rPr lang="en-GB" sz="1400" dirty="0" err="1" smtClean="0"/>
              <a:t>să-i</a:t>
            </a:r>
            <a:r>
              <a:rPr lang="en-GB" sz="1400" dirty="0" smtClean="0"/>
              <a:t> </a:t>
            </a:r>
            <a:r>
              <a:rPr lang="en-GB" sz="1400" dirty="0" err="1" smtClean="0"/>
              <a:t>învăţăm</a:t>
            </a:r>
            <a:r>
              <a:rPr lang="en-GB" sz="1400" dirty="0" smtClean="0"/>
              <a:t> </a:t>
            </a:r>
            <a:r>
              <a:rPr lang="en-GB" sz="1400" dirty="0" err="1" smtClean="0"/>
              <a:t>să</a:t>
            </a:r>
            <a:r>
              <a:rPr lang="en-GB" sz="1400" dirty="0" smtClean="0"/>
              <a:t> se </a:t>
            </a:r>
            <a:r>
              <a:rPr lang="en-GB" sz="1400" dirty="0" err="1" smtClean="0"/>
              <a:t>adapteze</a:t>
            </a:r>
            <a:r>
              <a:rPr lang="en-GB" sz="1400" dirty="0" smtClean="0"/>
              <a:t>.” </a:t>
            </a:r>
            <a:r>
              <a:rPr lang="en-US" sz="1400" dirty="0" smtClean="0"/>
              <a:t/>
            </a:r>
            <a:br>
              <a:rPr lang="en-US" sz="1400" dirty="0" smtClean="0"/>
            </a:br>
            <a:r>
              <a:rPr lang="en-US" sz="1400" dirty="0" smtClean="0"/>
              <a:t>					</a:t>
            </a:r>
            <a:r>
              <a:rPr lang="en-GB" sz="1400" dirty="0" smtClean="0"/>
              <a:t>(Maria Montessori – „</a:t>
            </a:r>
            <a:r>
              <a:rPr lang="en-GB" sz="1400" dirty="0" err="1" smtClean="0"/>
              <a:t>Descoperirea</a:t>
            </a:r>
            <a:r>
              <a:rPr lang="en-GB" sz="1400" dirty="0" smtClean="0"/>
              <a:t> </a:t>
            </a:r>
            <a:r>
              <a:rPr lang="en-GB" sz="1400" dirty="0" err="1" smtClean="0"/>
              <a:t>copilului</a:t>
            </a:r>
            <a:r>
              <a:rPr lang="en-GB" sz="1400" dirty="0" smtClean="0"/>
              <a:t>”)</a:t>
            </a:r>
            <a:endParaRPr lang="en-US" sz="1400" dirty="0" smtClean="0"/>
          </a:p>
        </p:txBody>
      </p:sp>
      <p:sp>
        <p:nvSpPr>
          <p:cNvPr id="16386" name="Content Placeholder 2"/>
          <p:cNvSpPr>
            <a:spLocks noGrp="1"/>
          </p:cNvSpPr>
          <p:nvPr>
            <p:ph idx="1"/>
          </p:nvPr>
        </p:nvSpPr>
        <p:spPr>
          <a:xfrm>
            <a:off x="457200" y="1371600"/>
            <a:ext cx="8229600" cy="4953000"/>
          </a:xfrm>
        </p:spPr>
        <p:txBody>
          <a:bodyPr/>
          <a:lstStyle/>
          <a:p>
            <a:pPr algn="just"/>
            <a:r>
              <a:rPr lang="pt-BR" sz="1600" dirty="0" smtClean="0"/>
              <a:t>Reuşita elevilor la examene este determinată pe de o parte, de caracteristici psihointelectuale individuale -   “aparatul conceptual”,  abilităţile de învăţare ale elevilor şi capacităţile de organizare a informaţiilor, pe de alta – de existenţa unui optim psihoemoţional al elevilor (echilibrul psihonervos, capacitatea de gestionare a stresului fiziologic şi mintal, existenţa unor cogniţii orientaţi spre succes, optim motivaţional şi volitiv, factori de personalitate individuali</a:t>
            </a:r>
            <a:r>
              <a:rPr lang="pt-BR" sz="1600" dirty="0" smtClean="0"/>
              <a:t>).</a:t>
            </a:r>
            <a:endParaRPr lang="en-US" sz="1600" dirty="0" smtClean="0"/>
          </a:p>
          <a:p>
            <a:pPr algn="just"/>
            <a:r>
              <a:rPr lang="ro-RO" sz="1600" b="1" dirty="0" smtClean="0"/>
              <a:t>Emoţiile şi sentimentele</a:t>
            </a:r>
            <a:r>
              <a:rPr lang="ro-RO" sz="1600" dirty="0" smtClean="0"/>
              <a:t> sunt cele mai importante resurse cu care este înzestrată fiinţa umană. Ele ne dau conştiinţa de sine, ne ajută să ne cunoaştem pe noi înşine şi pe ceilalţi, ne spun care sunt lucrurile esenţiale în viaţă</a:t>
            </a:r>
            <a:r>
              <a:rPr lang="ro-RO" sz="1600" dirty="0" smtClean="0"/>
              <a:t>.</a:t>
            </a:r>
            <a:endParaRPr lang="en-US" sz="1600" dirty="0" smtClean="0"/>
          </a:p>
          <a:p>
            <a:pPr algn="just"/>
            <a:r>
              <a:rPr lang="ro-RO" sz="1600" b="1" dirty="0" smtClean="0"/>
              <a:t>Emoţiile  sunt evaluări, semnificaţii personale, judecăţi de valoare</a:t>
            </a:r>
            <a:r>
              <a:rPr lang="ro-RO" sz="1600" dirty="0" smtClean="0"/>
              <a:t> pe care fiinţele umane le fac  cu privire la evenimente, persoane, situaţii trăite</a:t>
            </a:r>
            <a:r>
              <a:rPr lang="en-US" sz="1600" dirty="0" smtClean="0"/>
              <a:t>/</a:t>
            </a:r>
            <a:r>
              <a:rPr lang="ro-RO" sz="1600" dirty="0" smtClean="0"/>
              <a:t> experimentate.  Prin emoţii judecăm lumea ca fiind plăcută sau neplăcută. A iubi sau a urî, a fi temător, a fi trist, a fi ruşinat, a fi mânios, a fi optimist – sunt </a:t>
            </a:r>
            <a:r>
              <a:rPr lang="ro-RO" sz="1600" b="1" dirty="0" smtClean="0"/>
              <a:t>judecăţi emoţionale asupra unor situaţii. </a:t>
            </a:r>
            <a:r>
              <a:rPr lang="ro-RO" sz="1600" dirty="0" smtClean="0"/>
              <a:t>Capacitatea de a ne  controla impulsurile stă la baza voinţei şi a caracterului, iar rădăcina altruismului se găseşte în empatie (citirea emoţiilor celorlalţi</a:t>
            </a:r>
            <a:r>
              <a:rPr lang="ro-RO" sz="1600" dirty="0" smtClean="0"/>
              <a:t>).</a:t>
            </a:r>
            <a:endParaRPr lang="en-US" sz="1600" dirty="0" smtClean="0"/>
          </a:p>
          <a:p>
            <a:pPr algn="just"/>
            <a:r>
              <a:rPr lang="ro-RO" sz="1600" dirty="0" smtClean="0"/>
              <a:t>Emoţiile sunt stări interne caracterizate rin reacţii fiziologice, gânduri specifice şi expresii comportamentale . Emoţiile sunt impulsuri ce te determină să acţionezi, planuri imediate de abordare a vieţii, planuri pe care le avem înnăscute</a:t>
            </a:r>
            <a:r>
              <a:rPr lang="ro-RO" sz="1600" dirty="0" smtClean="0"/>
              <a:t>. </a:t>
            </a:r>
            <a:r>
              <a:rPr lang="ro-RO" sz="1600" dirty="0" smtClean="0"/>
              <a:t>Fiecare emoţie în parte oferă o dorinţă distinctă de a acţiona şi ne arată direcţia cea bună în abordarea provocărilor inerente ale vieţii. </a:t>
            </a:r>
            <a:endParaRPr lang="en-US" sz="1600" dirty="0" smtClean="0"/>
          </a:p>
          <a:p>
            <a:pPr algn="just">
              <a:buNone/>
            </a:pPr>
            <a:endParaRPr lang="en-US" sz="1600" dirty="0" smtClean="0"/>
          </a:p>
          <a:p>
            <a:pPr eaLnBrk="1" hangingPunct="1"/>
            <a:endParaRPr lang="en-US"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b="1" dirty="0" smtClean="0"/>
              <a:t>Dimensiunile emoţiilor</a:t>
            </a:r>
            <a:r>
              <a:rPr lang="ro-RO" dirty="0" smtClean="0"/>
              <a:t>.</a:t>
            </a:r>
            <a:endParaRPr lang="en-US" dirty="0"/>
          </a:p>
        </p:txBody>
      </p:sp>
      <p:sp>
        <p:nvSpPr>
          <p:cNvPr id="3" name="Content Placeholder 2"/>
          <p:cNvSpPr>
            <a:spLocks noGrp="1"/>
          </p:cNvSpPr>
          <p:nvPr>
            <p:ph idx="1"/>
          </p:nvPr>
        </p:nvSpPr>
        <p:spPr/>
        <p:txBody>
          <a:bodyPr/>
          <a:lstStyle/>
          <a:p>
            <a:pPr>
              <a:buNone/>
            </a:pPr>
            <a:r>
              <a:rPr lang="ro-RO" sz="1600" dirty="0" smtClean="0"/>
              <a:t>Emoţia </a:t>
            </a:r>
            <a:r>
              <a:rPr lang="ro-RO" sz="1600" dirty="0" smtClean="0"/>
              <a:t>este combinaţia mai multor modificări survenite la următoarele nivele : </a:t>
            </a:r>
            <a:endParaRPr lang="en-US" sz="1600" dirty="0" smtClean="0"/>
          </a:p>
          <a:p>
            <a:r>
              <a:rPr lang="ro-RO" sz="1600" b="1" dirty="0" smtClean="0"/>
              <a:t>subiectiv</a:t>
            </a:r>
            <a:r>
              <a:rPr lang="ro-RO" sz="1600" dirty="0" smtClean="0"/>
              <a:t> </a:t>
            </a:r>
            <a:r>
              <a:rPr lang="ro-RO" sz="1600" dirty="0" smtClean="0"/>
              <a:t>– trăirea emoţiei diferit de la o persoană la alta;</a:t>
            </a:r>
            <a:endParaRPr lang="en-US" sz="1600" dirty="0" smtClean="0"/>
          </a:p>
          <a:p>
            <a:r>
              <a:rPr lang="ro-RO" sz="1600" b="1" dirty="0" smtClean="0"/>
              <a:t>cognitiv</a:t>
            </a:r>
            <a:r>
              <a:rPr lang="ro-RO" sz="1600" dirty="0" smtClean="0"/>
              <a:t> </a:t>
            </a:r>
            <a:r>
              <a:rPr lang="ro-RO" sz="1600" dirty="0" smtClean="0"/>
              <a:t>– tipul emoţiei resimţite (fericire, teamă, furie, indignare, etc)este dată de modul în care gândim despre situaţie. Felul în care interpretăm un eveniment determină ceea ce simţim (frică sau furie, bucurie sau tristeţe, etc).</a:t>
            </a:r>
            <a:endParaRPr lang="en-US" sz="1600" dirty="0" smtClean="0"/>
          </a:p>
          <a:p>
            <a:r>
              <a:rPr lang="ro-RO" sz="1600" b="1" dirty="0" smtClean="0"/>
              <a:t>biologic </a:t>
            </a:r>
            <a:r>
              <a:rPr lang="ro-RO" sz="1600" b="1" dirty="0" smtClean="0"/>
              <a:t>sau fiziologic</a:t>
            </a:r>
            <a:r>
              <a:rPr lang="ro-RO" sz="1600" dirty="0" smtClean="0"/>
              <a:t> – chimbări apărute în durata, ritmul şi amplitudinea respiraţiei, modificări în tabloul EEG, în tensiunea musculară, în compozitia chimică a sângelui, precum şi la nivelul secreţei salivare. Intensitatea trăirilor emoţionale pe care le trăim este dată de prezenţa acestor modificări :</a:t>
            </a:r>
            <a:endParaRPr lang="en-US" sz="1600" dirty="0" smtClean="0"/>
          </a:p>
          <a:p>
            <a:r>
              <a:rPr lang="ro-RO" sz="1600" b="1" dirty="0" smtClean="0"/>
              <a:t>comportamental</a:t>
            </a:r>
            <a:r>
              <a:rPr lang="ro-RO" sz="1600" dirty="0" smtClean="0"/>
              <a:t> </a:t>
            </a:r>
            <a:r>
              <a:rPr lang="ro-RO" sz="1600" dirty="0" smtClean="0"/>
              <a:t>– mişcări grosiere ale corpului – pot fi îndreptate sau nu spre un scop precis. </a:t>
            </a:r>
            <a:endParaRPr lang="en-US" sz="1600" dirty="0" smtClean="0"/>
          </a:p>
          <a:p>
            <a:pPr>
              <a:buNone/>
            </a:pPr>
            <a:endParaRPr lang="ro-RO" sz="1600" b="1" dirty="0" smtClean="0"/>
          </a:p>
          <a:p>
            <a:pPr>
              <a:buNone/>
            </a:pPr>
            <a:r>
              <a:rPr lang="ro-RO" sz="1600" b="1" dirty="0" smtClean="0"/>
              <a:t>	</a:t>
            </a:r>
            <a:r>
              <a:rPr lang="ro-RO" sz="1600" b="1" dirty="0" smtClean="0"/>
              <a:t>Expresiile </a:t>
            </a:r>
            <a:r>
              <a:rPr lang="ro-RO" sz="1600" b="1" dirty="0" smtClean="0"/>
              <a:t>emoţionale</a:t>
            </a:r>
            <a:r>
              <a:rPr lang="ro-RO" sz="1600" dirty="0" smtClean="0"/>
              <a:t> sunt manifestări comportamentale ca gestul, mimica, expresia facială, tonul vocii, intensitatea vocii, coloritul epidermic, etc.</a:t>
            </a:r>
            <a:endParaRPr lang="en-US" sz="1600" dirty="0" smtClean="0"/>
          </a:p>
          <a:p>
            <a:endParaRPr lang="en-US" sz="1600" dirty="0" smtClean="0"/>
          </a:p>
          <a:p>
            <a:pPr>
              <a:buNone/>
            </a:pPr>
            <a:r>
              <a:rPr lang="en-US" sz="1600" dirty="0" smtClean="0"/>
              <a:t>	</a:t>
            </a:r>
            <a:r>
              <a:rPr lang="ro-RO" sz="1600" dirty="0" smtClean="0"/>
              <a:t>Există </a:t>
            </a:r>
            <a:r>
              <a:rPr lang="ro-RO" sz="1600" dirty="0" smtClean="0"/>
              <a:t>6 emoţii de bază, universal recunoscute </a:t>
            </a:r>
            <a:r>
              <a:rPr lang="ro-RO" sz="1600" dirty="0" smtClean="0"/>
              <a:t>mânia</a:t>
            </a:r>
            <a:r>
              <a:rPr lang="ro-RO" sz="1600" dirty="0" smtClean="0"/>
              <a:t>, dezgustul, tristeţea, bucuria, teama şi surpriza.</a:t>
            </a:r>
            <a:endParaRPr lang="en-US" sz="1600" dirty="0" smtClean="0"/>
          </a:p>
          <a:p>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sz="2800" b="1" dirty="0" smtClean="0"/>
              <a:t>Emoţiile sunt aşadar  componente motivaţionale</a:t>
            </a:r>
            <a:endParaRPr lang="en-US" sz="2800" dirty="0"/>
          </a:p>
        </p:txBody>
      </p:sp>
      <p:sp>
        <p:nvSpPr>
          <p:cNvPr id="3" name="Content Placeholder 2"/>
          <p:cNvSpPr>
            <a:spLocks noGrp="1"/>
          </p:cNvSpPr>
          <p:nvPr>
            <p:ph idx="1"/>
          </p:nvPr>
        </p:nvSpPr>
        <p:spPr/>
        <p:txBody>
          <a:bodyPr/>
          <a:lstStyle/>
          <a:p>
            <a:r>
              <a:rPr lang="ro-RO" sz="1600" b="1" dirty="0" smtClean="0"/>
              <a:t>Emoţiile sunt aşadar  componente motivaţionale</a:t>
            </a:r>
            <a:r>
              <a:rPr lang="ro-RO" sz="1600" dirty="0" smtClean="0"/>
              <a:t> care au rolul de a media între </a:t>
            </a:r>
            <a:r>
              <a:rPr lang="ro-RO" sz="1600" dirty="0" smtClean="0"/>
              <a:t>intenţia </a:t>
            </a:r>
            <a:r>
              <a:rPr lang="ro-RO" sz="1600" dirty="0" smtClean="0"/>
              <a:t>de acţiune şi implicarea în acţiune, respectiv nivelul de performanţă la care se ajunge. </a:t>
            </a:r>
            <a:endParaRPr lang="ro-RO" sz="1600" dirty="0" smtClean="0"/>
          </a:p>
          <a:p>
            <a:endParaRPr lang="ro-RO" sz="1600" dirty="0" smtClean="0"/>
          </a:p>
          <a:p>
            <a:r>
              <a:rPr lang="ro-RO" sz="1600" dirty="0" smtClean="0"/>
              <a:t>Ele </a:t>
            </a:r>
            <a:r>
              <a:rPr lang="ro-RO" sz="1600" dirty="0" smtClean="0"/>
              <a:t>pot amplifica, diminua sau bloca accesul la resursele cognitive şi energetice: </a:t>
            </a:r>
            <a:endParaRPr lang="ro-RO" sz="1600" dirty="0" smtClean="0"/>
          </a:p>
          <a:p>
            <a:endParaRPr lang="en-US" sz="1600" dirty="0" smtClean="0"/>
          </a:p>
          <a:p>
            <a:pPr lvl="0"/>
            <a:r>
              <a:rPr lang="ro-RO" sz="1600" dirty="0" smtClean="0"/>
              <a:t>emoţii </a:t>
            </a:r>
            <a:r>
              <a:rPr lang="ro-RO" sz="1600" dirty="0" smtClean="0"/>
              <a:t>pozitive – favorizează concentrarea, creativitatea, capacitatea de memorare şi de calcul, rezistenţa la frustrare , efort îndelungat şi ambiguitate conducând la implicarea în activitate şi obţinerea unor performanţe superioare</a:t>
            </a:r>
            <a:r>
              <a:rPr lang="ro-RO" sz="1600" dirty="0" smtClean="0"/>
              <a:t>;</a:t>
            </a:r>
          </a:p>
          <a:p>
            <a:pPr lvl="0">
              <a:buNone/>
            </a:pPr>
            <a:endParaRPr lang="en-US" sz="1600" dirty="0" smtClean="0"/>
          </a:p>
          <a:p>
            <a:pPr lvl="0"/>
            <a:r>
              <a:rPr lang="ro-RO" sz="1600" dirty="0" smtClean="0"/>
              <a:t>emoţii negative – blochează capacitatea de concntrare, memorare şi de rezolvare de probleme conducând la comportamente de evitare, neimplicare în activităţi, performanţe scăzute. </a:t>
            </a:r>
            <a:endParaRPr lang="en-US" sz="1600" dirty="0" smtClean="0"/>
          </a:p>
          <a:p>
            <a:endParaRPr lang="en-US" sz="16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b="1" dirty="0" smtClean="0"/>
              <a:t/>
            </a:r>
            <a:br>
              <a:rPr lang="ro-RO" b="1" dirty="0" smtClean="0"/>
            </a:br>
            <a:r>
              <a:rPr lang="ro-RO" b="1" dirty="0" smtClean="0"/>
              <a:t>Tipuri </a:t>
            </a:r>
            <a:r>
              <a:rPr lang="ro-RO" b="1" dirty="0" smtClean="0"/>
              <a:t>de emoţii:</a:t>
            </a:r>
            <a:r>
              <a:rPr lang="en-US" dirty="0" smtClean="0"/>
              <a:t/>
            </a:r>
            <a:br>
              <a:rPr lang="en-US" dirty="0" smtClean="0"/>
            </a:br>
            <a:endParaRPr lang="en-US" dirty="0"/>
          </a:p>
        </p:txBody>
      </p:sp>
      <p:sp>
        <p:nvSpPr>
          <p:cNvPr id="3" name="Content Placeholder 2"/>
          <p:cNvSpPr>
            <a:spLocks noGrp="1"/>
          </p:cNvSpPr>
          <p:nvPr>
            <p:ph idx="1"/>
          </p:nvPr>
        </p:nvSpPr>
        <p:spPr/>
        <p:txBody>
          <a:bodyPr/>
          <a:lstStyle/>
          <a:p>
            <a:pPr>
              <a:buNone/>
            </a:pPr>
            <a:r>
              <a:rPr lang="ro-RO" sz="1600" dirty="0" smtClean="0"/>
              <a:t>A. după </a:t>
            </a:r>
            <a:r>
              <a:rPr lang="ro-RO" sz="1600" b="1" dirty="0" smtClean="0"/>
              <a:t>polaritatea </a:t>
            </a:r>
            <a:r>
              <a:rPr lang="ro-RO" sz="1600" dirty="0" smtClean="0"/>
              <a:t>lor, emoţiile se impart in emoţii </a:t>
            </a:r>
            <a:r>
              <a:rPr lang="ro-RO" sz="1600" b="1" dirty="0" smtClean="0"/>
              <a:t>pozitive</a:t>
            </a:r>
            <a:r>
              <a:rPr lang="ro-RO" sz="1600" dirty="0" smtClean="0"/>
              <a:t>- apar atunci când există congruenţa motivaţională, adică evenimentele concrete sunt în concordanţă cu scopurile persoanei şi emoţii </a:t>
            </a:r>
            <a:r>
              <a:rPr lang="ro-RO" sz="1600" b="1" dirty="0" smtClean="0"/>
              <a:t>negative</a:t>
            </a:r>
            <a:r>
              <a:rPr lang="ro-RO" sz="1600" dirty="0" smtClean="0"/>
              <a:t> – apar atunci când situaţia concretă este în contradicţie cu scopurile persoanei, blocându-le sau îngreunnd atingerea acestora.</a:t>
            </a:r>
            <a:endParaRPr lang="en-US" sz="1600" dirty="0" smtClean="0"/>
          </a:p>
          <a:p>
            <a:endParaRPr lang="ro-RO" sz="1600" dirty="0" smtClean="0"/>
          </a:p>
          <a:p>
            <a:pPr>
              <a:buNone/>
            </a:pPr>
            <a:r>
              <a:rPr lang="ro-RO" sz="1600" dirty="0" smtClean="0"/>
              <a:t>B. după </a:t>
            </a:r>
            <a:r>
              <a:rPr lang="ro-RO" sz="1600" b="1" dirty="0" smtClean="0"/>
              <a:t>funcţionalitatea</a:t>
            </a:r>
            <a:r>
              <a:rPr lang="ro-RO" sz="1600" dirty="0" smtClean="0"/>
              <a:t> lor, emoţiile se împart în :</a:t>
            </a:r>
            <a:endParaRPr lang="en-US" sz="1600" dirty="0" smtClean="0"/>
          </a:p>
          <a:p>
            <a:pPr lvl="0"/>
            <a:r>
              <a:rPr lang="ro-RO" sz="1600" b="1" dirty="0" smtClean="0"/>
              <a:t>Emoţii funcţionale</a:t>
            </a:r>
            <a:r>
              <a:rPr lang="ro-RO" sz="1600" dirty="0" smtClean="0"/>
              <a:t> – facilitează adaptarea persoanei la situaţia concretă în care aceasta se găseşte. O emoţie funcţională pozitivă – satisfacţia în urma susţinerii cu succes a unui eamen- poate motiva elevul să îşi dezvolte cunoştinţele în respectivul domeniu (multumire, bucurie). O emoţie funcţională negativă – nemulţumirea în urma ratării unui examen – poate motiva elevul să identifice şi să completeze lacunele din cunoştinţele sale (îngrijorare, tristeţe, dezamagire, regret).</a:t>
            </a:r>
            <a:endParaRPr lang="en-US" sz="1600" dirty="0" smtClean="0"/>
          </a:p>
          <a:p>
            <a:pPr lvl="0"/>
            <a:r>
              <a:rPr lang="ro-RO" sz="1600" b="1" dirty="0" smtClean="0"/>
              <a:t>Emoţii disfuncţionale</a:t>
            </a:r>
            <a:r>
              <a:rPr lang="ro-RO" sz="1600" dirty="0" smtClean="0"/>
              <a:t> – acele trăiri subiective care împiedică adaptarea persoanei la situaţia concretă în care aceasta se găseşte. O emoţie disfucnţională pozitivă – fericirea trăită în urma luării unei note mari – îl poate determina pe un elev să nu mai înveţe pentru lecţia următoare. O emoţie disfucţională negativă- frica puternică îân meomentul scoaterii la tablă- îl poate paraliza pe elev. Reducându-i foarte mult capacitatea de concentrare (deprimare, furie, vinovăţie, sentimentul de rănire, ruşine).</a:t>
            </a:r>
            <a:endParaRPr lang="en-US" sz="1600" dirty="0" smtClean="0"/>
          </a:p>
          <a:p>
            <a:endParaRPr lang="en-US" sz="16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b="1" dirty="0" smtClean="0"/>
              <a:t>Inteligenţa emoţională</a:t>
            </a:r>
            <a:endParaRPr lang="en-US" dirty="0"/>
          </a:p>
        </p:txBody>
      </p:sp>
      <p:sp>
        <p:nvSpPr>
          <p:cNvPr id="3" name="Content Placeholder 2"/>
          <p:cNvSpPr>
            <a:spLocks noGrp="1"/>
          </p:cNvSpPr>
          <p:nvPr>
            <p:ph idx="1"/>
          </p:nvPr>
        </p:nvSpPr>
        <p:spPr/>
        <p:txBody>
          <a:bodyPr/>
          <a:lstStyle/>
          <a:p>
            <a:r>
              <a:rPr lang="ro-RO" sz="1600" b="1" dirty="0" smtClean="0"/>
              <a:t>Inteligenţa emoţională</a:t>
            </a:r>
            <a:r>
              <a:rPr lang="ro-RO" sz="1600" dirty="0" smtClean="0"/>
              <a:t> reprezintă capacitatea de control şi autocontrol al stresului şi al emoţiilor negative, abilitatea care determină şi infuenţează modul şi eficienţa cu care ne putem folosi celelalte capacităţi şi aptirudini pe care le posedăm. </a:t>
            </a:r>
            <a:endParaRPr lang="ro-RO" sz="1600" dirty="0" smtClean="0"/>
          </a:p>
          <a:p>
            <a:pPr>
              <a:buNone/>
            </a:pPr>
            <a:endParaRPr lang="en-US" sz="1600" dirty="0" smtClean="0"/>
          </a:p>
          <a:p>
            <a:r>
              <a:rPr lang="ro-RO" sz="1600" b="1" dirty="0" smtClean="0"/>
              <a:t>Autoreglarea emoţională</a:t>
            </a:r>
            <a:r>
              <a:rPr lang="ro-RO" sz="1600" dirty="0" smtClean="0"/>
              <a:t> este procesul prin care persoana şi autoregează şi controlează atât reacţiile interne la emoţii, cât şi expresia comportamentală la emoţii. </a:t>
            </a:r>
            <a:endParaRPr lang="ro-RO" sz="1600" dirty="0" smtClean="0"/>
          </a:p>
          <a:p>
            <a:pPr>
              <a:buNone/>
            </a:pPr>
            <a:endParaRPr lang="ro-RO" sz="1600" dirty="0" smtClean="0"/>
          </a:p>
          <a:p>
            <a:pPr>
              <a:buNone/>
            </a:pPr>
            <a:r>
              <a:rPr lang="ro-RO" sz="1600" dirty="0" smtClean="0"/>
              <a:t>Autoreglarea </a:t>
            </a:r>
            <a:r>
              <a:rPr lang="ro-RO" sz="1600" dirty="0" smtClean="0"/>
              <a:t>emoţională se dezvoltă prin încercarea de a modifica:</a:t>
            </a:r>
            <a:endParaRPr lang="en-US" sz="1600" dirty="0" smtClean="0"/>
          </a:p>
          <a:p>
            <a:pPr lvl="0"/>
            <a:r>
              <a:rPr lang="ro-RO" sz="1600" dirty="0" smtClean="0"/>
              <a:t>-situaţia negativă – învăţând mai mult şi mai eficient pentru următorul examen;</a:t>
            </a:r>
            <a:endParaRPr lang="en-US" sz="1600" dirty="0" smtClean="0"/>
          </a:p>
          <a:p>
            <a:pPr lvl="0"/>
            <a:r>
              <a:rPr lang="ro-RO" sz="1600" dirty="0" smtClean="0"/>
              <a:t>-trăirea emoţională şi comportamentele , modificând gândurile;</a:t>
            </a:r>
            <a:endParaRPr lang="en-US" sz="1600" dirty="0" smtClean="0"/>
          </a:p>
          <a:p>
            <a:pPr lvl="0"/>
            <a:r>
              <a:rPr lang="ro-RO" sz="1600" dirty="0" smtClean="0"/>
              <a:t>-atât eveniemtele externe cât şi cele interne.</a:t>
            </a:r>
            <a:endParaRPr lang="en-US" sz="1600" dirty="0" smtClean="0"/>
          </a:p>
          <a:p>
            <a:pPr>
              <a:buNone/>
            </a:pPr>
            <a:endParaRPr lang="ro-RO" sz="1600" dirty="0" smtClean="0"/>
          </a:p>
          <a:p>
            <a:pPr>
              <a:buNone/>
            </a:pPr>
            <a:r>
              <a:rPr lang="ro-RO" sz="1600" dirty="0" smtClean="0"/>
              <a:t>	Daniel </a:t>
            </a:r>
            <a:r>
              <a:rPr lang="ro-RO" sz="1600" dirty="0" smtClean="0"/>
              <a:t>Goleman defineşte </a:t>
            </a:r>
            <a:r>
              <a:rPr lang="ro-RO" sz="1600" b="1" dirty="0" smtClean="0"/>
              <a:t>inteligenţa emoţională</a:t>
            </a:r>
            <a:r>
              <a:rPr lang="ro-RO" sz="1600" dirty="0" smtClean="0"/>
              <a:t> „o capacitate de control şi autocontrol  </a:t>
            </a:r>
            <a:r>
              <a:rPr lang="ro-RO" sz="1600" dirty="0" smtClean="0"/>
              <a:t>al </a:t>
            </a:r>
          </a:p>
          <a:p>
            <a:pPr>
              <a:buNone/>
            </a:pPr>
            <a:r>
              <a:rPr lang="ro-RO" sz="1600" dirty="0" smtClean="0"/>
              <a:t>stresului </a:t>
            </a:r>
            <a:r>
              <a:rPr lang="ro-RO" sz="1600" dirty="0" smtClean="0"/>
              <a:t>şi ala emoţiilor negative; o meta-abilitate, care determină şi influenţează modul şi </a:t>
            </a:r>
            <a:endParaRPr lang="ro-RO" sz="1600" dirty="0" smtClean="0"/>
          </a:p>
          <a:p>
            <a:pPr>
              <a:buNone/>
            </a:pPr>
            <a:r>
              <a:rPr lang="ro-RO" sz="1600" dirty="0" smtClean="0"/>
              <a:t>eficienţa </a:t>
            </a:r>
            <a:r>
              <a:rPr lang="ro-RO" sz="1600" dirty="0" smtClean="0"/>
              <a:t>cu care ne putem folosi celelalte capacităţi şi abilităţi ăpe care le posedăm, inclusiv </a:t>
            </a:r>
            <a:endParaRPr lang="ro-RO" sz="1600" dirty="0" smtClean="0"/>
          </a:p>
          <a:p>
            <a:pPr>
              <a:buNone/>
            </a:pPr>
            <a:r>
              <a:rPr lang="ro-RO" sz="1600" dirty="0" smtClean="0"/>
              <a:t>inteligenţa </a:t>
            </a:r>
            <a:r>
              <a:rPr lang="ro-RO" sz="1600" dirty="0" smtClean="0"/>
              <a:t>educaţională”. </a:t>
            </a:r>
            <a:endParaRPr lang="en-US" sz="1600" dirty="0" smtClean="0"/>
          </a:p>
          <a:p>
            <a:endParaRPr lang="en-US" sz="16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sz="1600" b="1" dirty="0" smtClean="0"/>
              <a:t/>
            </a:r>
            <a:br>
              <a:rPr lang="ro-RO" sz="1600" b="1" dirty="0" smtClean="0"/>
            </a:br>
            <a:r>
              <a:rPr lang="ro-RO" sz="1600" b="1" dirty="0" smtClean="0"/>
              <a:t>Mecanismele </a:t>
            </a:r>
            <a:r>
              <a:rPr lang="ro-RO" sz="1600" b="1" dirty="0" smtClean="0"/>
              <a:t>de apărare</a:t>
            </a:r>
            <a:r>
              <a:rPr lang="ro-RO" sz="1600" dirty="0" smtClean="0"/>
              <a:t> şi adaptare sunt strategii ale psihicului uman de a reduce,controla, tolera sau înlătura stresul, disconfortul, tensiunea generată de soclitările interne sau externe care depăşesc resursele perosanei. </a:t>
            </a:r>
            <a:r>
              <a:rPr lang="en-US" sz="1600" dirty="0" smtClean="0"/>
              <a:t/>
            </a:r>
            <a:br>
              <a:rPr lang="en-US" sz="1600" dirty="0" smtClean="0"/>
            </a:br>
            <a:endParaRPr lang="en-US" sz="1600" dirty="0"/>
          </a:p>
        </p:txBody>
      </p:sp>
      <p:sp>
        <p:nvSpPr>
          <p:cNvPr id="3" name="Content Placeholder 2"/>
          <p:cNvSpPr>
            <a:spLocks noGrp="1"/>
          </p:cNvSpPr>
          <p:nvPr>
            <p:ph idx="1"/>
          </p:nvPr>
        </p:nvSpPr>
        <p:spPr/>
        <p:txBody>
          <a:bodyPr/>
          <a:lstStyle/>
          <a:p>
            <a:r>
              <a:rPr lang="ro-RO" sz="1600" dirty="0" smtClean="0"/>
              <a:t>	</a:t>
            </a:r>
            <a:r>
              <a:rPr lang="ro-RO" sz="1600" b="1" dirty="0" smtClean="0"/>
              <a:t>Mecanismele de adaptare</a:t>
            </a:r>
            <a:r>
              <a:rPr lang="ro-RO" sz="1600" dirty="0" smtClean="0"/>
              <a:t> sunt strategii prin care oamenii se apaără de o durere psihică (anxietatre, tristeţe), etc. Ele se declanşează automat şi inconştient şi sunt îndreptate aupra reducerii tensiunii. Mecanismele de adaptare sunt modalităţi conştiente, raţionale de control şi vizează sursa stresului. Pricipalele </a:t>
            </a:r>
            <a:r>
              <a:rPr lang="ro-RO" sz="1600" b="1" dirty="0" smtClean="0"/>
              <a:t>mecanisme de adaptare şi apărare </a:t>
            </a:r>
            <a:r>
              <a:rPr lang="ro-RO" sz="1600" dirty="0" smtClean="0"/>
              <a:t>sunt : </a:t>
            </a:r>
            <a:endParaRPr lang="en-US" sz="1600" dirty="0" smtClean="0"/>
          </a:p>
          <a:p>
            <a:pPr lvl="0"/>
            <a:r>
              <a:rPr lang="ro-RO" sz="1400" b="1" dirty="0" smtClean="0"/>
              <a:t>Anticiparea </a:t>
            </a:r>
            <a:r>
              <a:rPr lang="ro-RO" sz="1400" dirty="0" smtClean="0"/>
              <a:t>– consecinţelor posibile şi găsirea unor soluţii adecvate la problema dată;</a:t>
            </a:r>
            <a:endParaRPr lang="en-US" sz="1400" dirty="0" smtClean="0"/>
          </a:p>
          <a:p>
            <a:pPr lvl="0"/>
            <a:r>
              <a:rPr lang="ro-RO" sz="1400" b="1" dirty="0" smtClean="0"/>
              <a:t>Auto-observarea</a:t>
            </a:r>
            <a:r>
              <a:rPr lang="ro-RO" sz="1400" dirty="0" smtClean="0"/>
              <a:t> – monitorizarea propriilor gânduri, sentimente, motivaţii, comportamente şi selectarea reacţiilor celor mai potrivite,</a:t>
            </a:r>
            <a:endParaRPr lang="en-US" sz="1400" dirty="0" smtClean="0"/>
          </a:p>
          <a:p>
            <a:pPr lvl="0"/>
            <a:r>
              <a:rPr lang="ro-RO" sz="1400" b="1" dirty="0" smtClean="0"/>
              <a:t>Sublimarea</a:t>
            </a:r>
            <a:r>
              <a:rPr lang="ro-RO" sz="1400" dirty="0" smtClean="0"/>
              <a:t> – canalizarea emoţiilor şi impulsurilor negative în activităţi şi comportamnte ce sunt dezirabile social;</a:t>
            </a:r>
            <a:endParaRPr lang="en-US" sz="1400" dirty="0" smtClean="0"/>
          </a:p>
          <a:p>
            <a:pPr lvl="0"/>
            <a:r>
              <a:rPr lang="ro-RO" sz="1400" b="1" dirty="0" smtClean="0"/>
              <a:t>Represia </a:t>
            </a:r>
            <a:r>
              <a:rPr lang="ro-RO" sz="1400" dirty="0" smtClean="0"/>
              <a:t>– inlăturarea gândurilor negative, a dorinţelor indezirabile ori a amintirilor neplăpcute din câmpul conştiinţei;</a:t>
            </a:r>
            <a:endParaRPr lang="en-US" sz="1400" dirty="0" smtClean="0"/>
          </a:p>
          <a:p>
            <a:pPr lvl="0"/>
            <a:r>
              <a:rPr lang="ro-RO" sz="1400" b="1" dirty="0" smtClean="0"/>
              <a:t>Intelectualizarea</a:t>
            </a:r>
            <a:r>
              <a:rPr lang="ro-RO" sz="1400" dirty="0" smtClean="0"/>
              <a:t> – implicarea într-o formă de gândire  abstractă şi generală, producându-se distanţarea şi evitarea emoţiilor negative;</a:t>
            </a:r>
            <a:endParaRPr lang="en-US" sz="1400" dirty="0" smtClean="0"/>
          </a:p>
          <a:p>
            <a:pPr lvl="0"/>
            <a:r>
              <a:rPr lang="ro-RO" sz="1400" b="1" dirty="0" smtClean="0"/>
              <a:t>Negarea</a:t>
            </a:r>
            <a:r>
              <a:rPr lang="ro-RO" sz="1400" dirty="0" smtClean="0"/>
              <a:t> – refuzul de a recunoaşte existenţa uei probleme, a unui eveniment neplăcut, stânjenitor;</a:t>
            </a:r>
            <a:endParaRPr lang="en-US" sz="1400" dirty="0" smtClean="0"/>
          </a:p>
          <a:p>
            <a:pPr lvl="0"/>
            <a:r>
              <a:rPr lang="ro-RO" sz="1400" b="1" dirty="0" smtClean="0"/>
              <a:t>Regresia </a:t>
            </a:r>
            <a:r>
              <a:rPr lang="ro-RO" sz="1400" dirty="0" smtClean="0"/>
              <a:t>– revenirea la comportamente specifice ueni vârte mai mici;</a:t>
            </a:r>
            <a:endParaRPr lang="en-US" sz="1400" dirty="0" smtClean="0"/>
          </a:p>
          <a:p>
            <a:pPr lvl="0"/>
            <a:r>
              <a:rPr lang="ro-RO" sz="1400" b="1" dirty="0" smtClean="0"/>
              <a:t>Proiecţia </a:t>
            </a:r>
            <a:r>
              <a:rPr lang="ro-RO" sz="1400" dirty="0" smtClean="0"/>
              <a:t>– perosna atribuie altcuiva sursa răului pe care il trăieşte;</a:t>
            </a:r>
            <a:endParaRPr lang="en-US" sz="1400" dirty="0" smtClean="0"/>
          </a:p>
          <a:p>
            <a:pPr lvl="0"/>
            <a:r>
              <a:rPr lang="ro-RO" sz="1400" b="1" dirty="0" smtClean="0"/>
              <a:t>Raţionalizarea </a:t>
            </a:r>
            <a:r>
              <a:rPr lang="ro-RO" sz="1400" dirty="0" smtClean="0"/>
              <a:t>– persoana produce junstificări nerealiste ale comportamentelor sale indezirabile;</a:t>
            </a:r>
            <a:endParaRPr lang="en-US" sz="1400" dirty="0" smtClean="0"/>
          </a:p>
          <a:p>
            <a:pPr lvl="0"/>
            <a:r>
              <a:rPr lang="ro-RO" sz="1400" b="1" dirty="0" smtClean="0"/>
              <a:t>Compensarea</a:t>
            </a:r>
            <a:r>
              <a:rPr lang="ro-RO" sz="1400" dirty="0" smtClean="0"/>
              <a:t> – deficienţe de natură fizică sau psihică sunt contrabalansate prin dezvoltarea altor abilităţi.   </a:t>
            </a:r>
            <a:endParaRPr lang="en-US" sz="1400" dirty="0" smtClean="0"/>
          </a:p>
          <a:p>
            <a:endParaRPr lang="en-US" sz="16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b="1" dirty="0" err="1" smtClean="0"/>
              <a:t>Motivaţia</a:t>
            </a:r>
            <a:r>
              <a:rPr lang="en-US" sz="2400" b="1" dirty="0" smtClean="0"/>
              <a:t> </a:t>
            </a:r>
            <a:r>
              <a:rPr lang="en-US" sz="2400" b="1" dirty="0" err="1" smtClean="0"/>
              <a:t>pentru</a:t>
            </a:r>
            <a:r>
              <a:rPr lang="en-US" sz="2400" b="1" dirty="0" smtClean="0"/>
              <a:t> </a:t>
            </a:r>
            <a:r>
              <a:rPr lang="en-US" sz="2400" b="1" dirty="0" err="1" smtClean="0"/>
              <a:t>învăţare</a:t>
            </a:r>
            <a:r>
              <a:rPr lang="en-US" sz="2400" dirty="0" smtClean="0"/>
              <a:t> </a:t>
            </a:r>
            <a:r>
              <a:rPr lang="en-US" sz="2400" dirty="0" err="1" smtClean="0"/>
              <a:t>este</a:t>
            </a:r>
            <a:r>
              <a:rPr lang="en-US" sz="2400" dirty="0" smtClean="0"/>
              <a:t> </a:t>
            </a:r>
            <a:r>
              <a:rPr lang="en-US" sz="2400" dirty="0" err="1" smtClean="0"/>
              <a:t>rezultanta</a:t>
            </a:r>
            <a:r>
              <a:rPr lang="en-US" sz="2400" dirty="0" smtClean="0"/>
              <a:t> </a:t>
            </a:r>
            <a:r>
              <a:rPr lang="en-US" sz="2400" dirty="0" err="1" smtClean="0"/>
              <a:t>unui</a:t>
            </a:r>
            <a:r>
              <a:rPr lang="en-US" sz="2400" dirty="0" smtClean="0"/>
              <a:t> complex de </a:t>
            </a:r>
            <a:r>
              <a:rPr lang="en-US" sz="2400" dirty="0" err="1" smtClean="0"/>
              <a:t>factori</a:t>
            </a:r>
            <a:r>
              <a:rPr lang="en-US" sz="2400" dirty="0" smtClean="0"/>
              <a:t> </a:t>
            </a:r>
            <a:r>
              <a:rPr lang="en-US" sz="2400" dirty="0" err="1" smtClean="0"/>
              <a:t>culturali</a:t>
            </a:r>
            <a:r>
              <a:rPr lang="en-US" sz="2400" dirty="0" smtClean="0"/>
              <a:t>, </a:t>
            </a:r>
            <a:r>
              <a:rPr lang="en-US" sz="2400" dirty="0" err="1" smtClean="0"/>
              <a:t>contextuali</a:t>
            </a:r>
            <a:r>
              <a:rPr lang="en-US" sz="2400" dirty="0" smtClean="0"/>
              <a:t> </a:t>
            </a:r>
            <a:r>
              <a:rPr lang="en-US" sz="2400" dirty="0" err="1" smtClean="0"/>
              <a:t>şi</a:t>
            </a:r>
            <a:r>
              <a:rPr lang="en-US" sz="2400" dirty="0" smtClean="0"/>
              <a:t> </a:t>
            </a:r>
            <a:r>
              <a:rPr lang="en-US" sz="2400" dirty="0" err="1" smtClean="0"/>
              <a:t>individuali</a:t>
            </a:r>
            <a:r>
              <a:rPr lang="en-US" sz="2400" dirty="0" smtClean="0"/>
              <a:t>. </a:t>
            </a:r>
            <a:endParaRPr lang="en-US" sz="2400" dirty="0"/>
          </a:p>
        </p:txBody>
      </p:sp>
      <p:sp>
        <p:nvSpPr>
          <p:cNvPr id="3" name="Content Placeholder 2"/>
          <p:cNvSpPr>
            <a:spLocks noGrp="1"/>
          </p:cNvSpPr>
          <p:nvPr>
            <p:ph idx="1"/>
          </p:nvPr>
        </p:nvSpPr>
        <p:spPr/>
        <p:txBody>
          <a:bodyPr/>
          <a:lstStyle/>
          <a:p>
            <a:pPr>
              <a:buNone/>
            </a:pPr>
            <a:endParaRPr lang="en-US" sz="1600" dirty="0" smtClean="0"/>
          </a:p>
          <a:p>
            <a:pPr>
              <a:buNone/>
            </a:pPr>
            <a:r>
              <a:rPr lang="ro-RO" sz="1600" b="1" dirty="0" smtClean="0"/>
              <a:t>1.  </a:t>
            </a:r>
            <a:r>
              <a:rPr lang="en-US" sz="1600" b="1" dirty="0" err="1" smtClean="0"/>
              <a:t>Factori</a:t>
            </a:r>
            <a:r>
              <a:rPr lang="en-US" sz="1600" b="1" dirty="0" smtClean="0"/>
              <a:t> </a:t>
            </a:r>
            <a:r>
              <a:rPr lang="en-US" sz="1600" b="1" dirty="0" err="1" smtClean="0"/>
              <a:t>culturali</a:t>
            </a:r>
            <a:r>
              <a:rPr lang="en-US" sz="1600" dirty="0" smtClean="0"/>
              <a:t> – </a:t>
            </a:r>
            <a:r>
              <a:rPr lang="en-US" sz="1600" dirty="0" err="1" smtClean="0"/>
              <a:t>norme</a:t>
            </a:r>
            <a:r>
              <a:rPr lang="en-US" sz="1600" dirty="0" smtClean="0"/>
              <a:t> </a:t>
            </a:r>
            <a:r>
              <a:rPr lang="en-US" sz="1600" dirty="0" err="1" smtClean="0"/>
              <a:t>şi</a:t>
            </a:r>
            <a:r>
              <a:rPr lang="en-US" sz="1600" dirty="0" smtClean="0"/>
              <a:t> </a:t>
            </a:r>
            <a:r>
              <a:rPr lang="en-US" sz="1600" dirty="0" err="1" smtClean="0"/>
              <a:t>valori</a:t>
            </a:r>
            <a:r>
              <a:rPr lang="en-US" sz="1600" dirty="0" smtClean="0"/>
              <a:t> </a:t>
            </a:r>
            <a:r>
              <a:rPr lang="en-US" sz="1600" dirty="0" err="1" smtClean="0"/>
              <a:t>referitoare</a:t>
            </a:r>
            <a:r>
              <a:rPr lang="en-US" sz="1600" dirty="0" smtClean="0"/>
              <a:t> la </a:t>
            </a:r>
            <a:r>
              <a:rPr lang="en-US" sz="1600" dirty="0" err="1" smtClean="0"/>
              <a:t>învăţare</a:t>
            </a:r>
            <a:r>
              <a:rPr lang="en-US" sz="1600" dirty="0" smtClean="0"/>
              <a:t>, care </a:t>
            </a:r>
            <a:r>
              <a:rPr lang="en-US" sz="1600" dirty="0" err="1" smtClean="0"/>
              <a:t>adesea</a:t>
            </a:r>
            <a:r>
              <a:rPr lang="en-US" sz="1600" dirty="0" smtClean="0"/>
              <a:t> </a:t>
            </a:r>
            <a:r>
              <a:rPr lang="en-US" sz="1600" dirty="0" err="1" smtClean="0"/>
              <a:t>influenţează</a:t>
            </a:r>
            <a:r>
              <a:rPr lang="en-US" sz="1600" dirty="0" smtClean="0"/>
              <a:t> implicit </a:t>
            </a:r>
            <a:r>
              <a:rPr lang="en-US" sz="1600" dirty="0" err="1" smtClean="0"/>
              <a:t>atitudinea</a:t>
            </a:r>
            <a:r>
              <a:rPr lang="en-US" sz="1600" dirty="0" smtClean="0"/>
              <a:t> </a:t>
            </a:r>
            <a:r>
              <a:rPr lang="en-US" sz="1600" dirty="0" err="1" smtClean="0"/>
              <a:t>şi</a:t>
            </a:r>
            <a:r>
              <a:rPr lang="en-US" sz="1600" dirty="0" smtClean="0"/>
              <a:t> </a:t>
            </a:r>
            <a:r>
              <a:rPr lang="en-US" sz="1600" dirty="0" err="1" smtClean="0"/>
              <a:t>comportamentul</a:t>
            </a:r>
            <a:r>
              <a:rPr lang="en-US" sz="1600" dirty="0" smtClean="0"/>
              <a:t> </a:t>
            </a:r>
            <a:r>
              <a:rPr lang="en-US" sz="1600" dirty="0" err="1" smtClean="0"/>
              <a:t>elevului</a:t>
            </a:r>
            <a:r>
              <a:rPr lang="en-US" sz="1600" dirty="0" smtClean="0"/>
              <a:t>. </a:t>
            </a:r>
          </a:p>
          <a:p>
            <a:pPr>
              <a:buNone/>
            </a:pPr>
            <a:endParaRPr lang="ro-RO" sz="1600" dirty="0" smtClean="0"/>
          </a:p>
          <a:p>
            <a:pPr>
              <a:buNone/>
            </a:pPr>
            <a:r>
              <a:rPr lang="en-US" sz="1600" dirty="0" err="1" smtClean="0"/>
              <a:t>Diferenţele</a:t>
            </a:r>
            <a:r>
              <a:rPr lang="en-US" sz="1600" dirty="0" smtClean="0"/>
              <a:t> </a:t>
            </a:r>
            <a:r>
              <a:rPr lang="en-US" sz="1600" dirty="0" err="1" smtClean="0"/>
              <a:t>dintre</a:t>
            </a:r>
            <a:r>
              <a:rPr lang="en-US" sz="1600" dirty="0" smtClean="0"/>
              <a:t> </a:t>
            </a:r>
            <a:r>
              <a:rPr lang="en-US" sz="1600" dirty="0" err="1" smtClean="0"/>
              <a:t>culturi</a:t>
            </a:r>
            <a:r>
              <a:rPr lang="en-US" sz="1600" dirty="0" smtClean="0"/>
              <a:t> se </a:t>
            </a:r>
            <a:r>
              <a:rPr lang="en-US" sz="1600" dirty="0" err="1" smtClean="0"/>
              <a:t>găsesc</a:t>
            </a:r>
            <a:r>
              <a:rPr lang="en-US" sz="1600" dirty="0" smtClean="0"/>
              <a:t> la </a:t>
            </a:r>
            <a:r>
              <a:rPr lang="en-US" sz="1600" dirty="0" err="1" smtClean="0"/>
              <a:t>nivelul</a:t>
            </a:r>
            <a:r>
              <a:rPr lang="en-US" sz="1600" dirty="0" smtClean="0"/>
              <a:t>: </a:t>
            </a:r>
          </a:p>
          <a:p>
            <a:r>
              <a:rPr lang="en-US" sz="1600" dirty="0" err="1" smtClean="0"/>
              <a:t>valorii</a:t>
            </a:r>
            <a:r>
              <a:rPr lang="en-US" sz="1600" dirty="0" smtClean="0"/>
              <a:t> </a:t>
            </a:r>
            <a:r>
              <a:rPr lang="en-US" sz="1600" dirty="0" err="1" smtClean="0"/>
              <a:t>acordate</a:t>
            </a:r>
            <a:r>
              <a:rPr lang="en-US" sz="1600" dirty="0" smtClean="0"/>
              <a:t> </a:t>
            </a:r>
            <a:r>
              <a:rPr lang="en-US" sz="1600" dirty="0" err="1" smtClean="0"/>
              <a:t>învăţării</a:t>
            </a:r>
            <a:r>
              <a:rPr lang="en-US" sz="1600" dirty="0" smtClean="0"/>
              <a:t> de tip </a:t>
            </a:r>
            <a:r>
              <a:rPr lang="en-US" sz="1600" dirty="0" err="1" smtClean="0"/>
              <a:t>şcolar</a:t>
            </a:r>
            <a:r>
              <a:rPr lang="en-US" sz="1600" dirty="0" smtClean="0"/>
              <a:t>; </a:t>
            </a:r>
          </a:p>
          <a:p>
            <a:r>
              <a:rPr lang="en-US" sz="1600" dirty="0" err="1" smtClean="0"/>
              <a:t>tipurilor</a:t>
            </a:r>
            <a:r>
              <a:rPr lang="en-US" sz="1600" dirty="0" smtClean="0"/>
              <a:t> </a:t>
            </a:r>
            <a:r>
              <a:rPr lang="en-US" sz="1600" dirty="0" smtClean="0"/>
              <a:t>de </a:t>
            </a:r>
            <a:r>
              <a:rPr lang="en-US" sz="1600" dirty="0" err="1" smtClean="0"/>
              <a:t>interacţiune</a:t>
            </a:r>
            <a:r>
              <a:rPr lang="en-US" sz="1600" dirty="0" smtClean="0"/>
              <a:t> </a:t>
            </a:r>
            <a:r>
              <a:rPr lang="en-US" sz="1600" dirty="0" err="1" smtClean="0"/>
              <a:t>pe</a:t>
            </a:r>
            <a:r>
              <a:rPr lang="en-US" sz="1600" dirty="0" smtClean="0"/>
              <a:t> care le </a:t>
            </a:r>
            <a:r>
              <a:rPr lang="en-US" sz="1600" dirty="0" err="1" smtClean="0"/>
              <a:t>încurajează</a:t>
            </a:r>
            <a:r>
              <a:rPr lang="en-US" sz="1600" dirty="0" smtClean="0"/>
              <a:t> </a:t>
            </a:r>
            <a:r>
              <a:rPr lang="en-US" sz="1600" dirty="0" err="1" smtClean="0"/>
              <a:t>în</a:t>
            </a:r>
            <a:r>
              <a:rPr lang="en-US" sz="1600" dirty="0" smtClean="0"/>
              <a:t> </a:t>
            </a:r>
            <a:r>
              <a:rPr lang="en-US" sz="1600" dirty="0" err="1" smtClean="0"/>
              <a:t>activitatea</a:t>
            </a:r>
            <a:r>
              <a:rPr lang="en-US" sz="1600" dirty="0" smtClean="0"/>
              <a:t> de </a:t>
            </a:r>
            <a:r>
              <a:rPr lang="en-US" sz="1600" dirty="0" err="1" smtClean="0"/>
              <a:t>învăţare</a:t>
            </a:r>
            <a:r>
              <a:rPr lang="en-US" sz="1600" dirty="0" smtClean="0"/>
              <a:t> (</a:t>
            </a:r>
            <a:r>
              <a:rPr lang="en-US" sz="1600" dirty="0" err="1" smtClean="0"/>
              <a:t>cooperare</a:t>
            </a:r>
            <a:r>
              <a:rPr lang="en-US" sz="1600" dirty="0" smtClean="0"/>
              <a:t> </a:t>
            </a:r>
            <a:r>
              <a:rPr lang="en-US" sz="1600" dirty="0" err="1" smtClean="0"/>
              <a:t>sau</a:t>
            </a:r>
            <a:r>
              <a:rPr lang="en-US" sz="1600" dirty="0" smtClean="0"/>
              <a:t> </a:t>
            </a:r>
            <a:r>
              <a:rPr lang="en-US" sz="1600" dirty="0" err="1" smtClean="0"/>
              <a:t>competiţie</a:t>
            </a:r>
            <a:r>
              <a:rPr lang="en-US" sz="1600" dirty="0" smtClean="0"/>
              <a:t>); </a:t>
            </a:r>
          </a:p>
          <a:p>
            <a:r>
              <a:rPr lang="en-US" sz="1600" dirty="0" err="1" smtClean="0"/>
              <a:t>concepţiilor</a:t>
            </a:r>
            <a:r>
              <a:rPr lang="en-US" sz="1600" dirty="0" smtClean="0"/>
              <a:t> </a:t>
            </a:r>
            <a:r>
              <a:rPr lang="en-US" sz="1600" dirty="0" err="1" smtClean="0"/>
              <a:t>despre</a:t>
            </a:r>
            <a:r>
              <a:rPr lang="en-US" sz="1600" dirty="0" smtClean="0"/>
              <a:t> </a:t>
            </a:r>
            <a:r>
              <a:rPr lang="en-US" sz="1600" dirty="0" err="1" smtClean="0"/>
              <a:t>competenţă</a:t>
            </a:r>
            <a:r>
              <a:rPr lang="en-US" sz="1600" dirty="0" smtClean="0"/>
              <a:t>; </a:t>
            </a:r>
          </a:p>
          <a:p>
            <a:r>
              <a:rPr lang="en-US" sz="1600" dirty="0" err="1" smtClean="0"/>
              <a:t>experienţelor</a:t>
            </a:r>
            <a:r>
              <a:rPr lang="en-US" sz="1600" dirty="0" smtClean="0"/>
              <a:t> </a:t>
            </a:r>
            <a:r>
              <a:rPr lang="en-US" sz="1600" dirty="0" smtClean="0"/>
              <a:t>de </a:t>
            </a:r>
            <a:r>
              <a:rPr lang="en-US" sz="1600" dirty="0" err="1" smtClean="0"/>
              <a:t>învăţare</a:t>
            </a:r>
            <a:r>
              <a:rPr lang="en-US" sz="1600" dirty="0" smtClean="0"/>
              <a:t> </a:t>
            </a:r>
            <a:r>
              <a:rPr lang="en-US" sz="1600" dirty="0" err="1" smtClean="0"/>
              <a:t>asigurate</a:t>
            </a:r>
            <a:r>
              <a:rPr lang="en-US" sz="1600" dirty="0" smtClean="0"/>
              <a:t> (</a:t>
            </a:r>
            <a:r>
              <a:rPr lang="en-US" sz="1600" dirty="0" err="1" smtClean="0"/>
              <a:t>posibilitatea</a:t>
            </a:r>
            <a:r>
              <a:rPr lang="en-US" sz="1600" dirty="0" smtClean="0"/>
              <a:t> de a </a:t>
            </a:r>
            <a:r>
              <a:rPr lang="en-US" sz="1600" dirty="0" err="1" smtClean="0"/>
              <a:t>folosi</a:t>
            </a:r>
            <a:r>
              <a:rPr lang="en-US" sz="1600" dirty="0" smtClean="0"/>
              <a:t> </a:t>
            </a:r>
            <a:r>
              <a:rPr lang="en-US" sz="1600" dirty="0" err="1" smtClean="0"/>
              <a:t>cunoştinţele</a:t>
            </a:r>
            <a:r>
              <a:rPr lang="en-US" sz="1600" dirty="0" smtClean="0"/>
              <a:t> </a:t>
            </a:r>
            <a:r>
              <a:rPr lang="en-US" sz="1600" dirty="0" err="1" smtClean="0"/>
              <a:t>în</a:t>
            </a:r>
            <a:r>
              <a:rPr lang="en-US" sz="1600" dirty="0" smtClean="0"/>
              <a:t> </a:t>
            </a:r>
            <a:r>
              <a:rPr lang="en-US" sz="1600" dirty="0" err="1" smtClean="0"/>
              <a:t>cadrul</a:t>
            </a:r>
            <a:r>
              <a:rPr lang="en-US" sz="1600" dirty="0" smtClean="0"/>
              <a:t> </a:t>
            </a:r>
            <a:r>
              <a:rPr lang="en-US" sz="1600" dirty="0" err="1" smtClean="0"/>
              <a:t>unor</a:t>
            </a:r>
            <a:r>
              <a:rPr lang="en-US" sz="1600" dirty="0" smtClean="0"/>
              <a:t> </a:t>
            </a:r>
            <a:r>
              <a:rPr lang="en-US" sz="1600" dirty="0" err="1" smtClean="0"/>
              <a:t>activităţi</a:t>
            </a:r>
            <a:r>
              <a:rPr lang="en-US" sz="1600" dirty="0" smtClean="0"/>
              <a:t> practice);</a:t>
            </a:r>
          </a:p>
          <a:p>
            <a:endParaRPr lang="en-US" sz="16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buNone/>
            </a:pPr>
            <a:r>
              <a:rPr lang="ro-RO" sz="1600" b="1" dirty="0" smtClean="0"/>
              <a:t>2. </a:t>
            </a:r>
            <a:r>
              <a:rPr lang="en-US" sz="1600" b="1" dirty="0" err="1" smtClean="0"/>
              <a:t>Factori</a:t>
            </a:r>
            <a:r>
              <a:rPr lang="en-US" sz="1600" b="1" dirty="0" smtClean="0"/>
              <a:t> </a:t>
            </a:r>
            <a:r>
              <a:rPr lang="en-US" sz="1600" b="1" dirty="0" err="1" smtClean="0"/>
              <a:t>contextuali</a:t>
            </a:r>
            <a:r>
              <a:rPr lang="en-US" sz="1600" b="1" dirty="0" smtClean="0"/>
              <a:t> - (</a:t>
            </a:r>
            <a:r>
              <a:rPr lang="en-US" sz="1600" b="1" dirty="0" err="1" smtClean="0"/>
              <a:t>legaţi</a:t>
            </a:r>
            <a:r>
              <a:rPr lang="en-US" sz="1600" b="1" dirty="0" smtClean="0"/>
              <a:t> </a:t>
            </a:r>
            <a:r>
              <a:rPr lang="en-US" sz="1600" b="1" dirty="0" err="1" smtClean="0"/>
              <a:t>în</a:t>
            </a:r>
            <a:r>
              <a:rPr lang="en-US" sz="1600" b="1" dirty="0" smtClean="0"/>
              <a:t> special de </a:t>
            </a:r>
            <a:r>
              <a:rPr lang="en-US" sz="1600" b="1" dirty="0" err="1" smtClean="0"/>
              <a:t>mediul</a:t>
            </a:r>
            <a:r>
              <a:rPr lang="en-US" sz="1600" b="1" dirty="0" smtClean="0"/>
              <a:t> </a:t>
            </a:r>
            <a:r>
              <a:rPr lang="en-US" sz="1600" b="1" dirty="0" err="1" smtClean="0"/>
              <a:t>educaţional</a:t>
            </a:r>
            <a:r>
              <a:rPr lang="en-US" sz="1600" b="1" dirty="0" smtClean="0"/>
              <a:t>)</a:t>
            </a:r>
            <a:r>
              <a:rPr lang="en-US" sz="1600" dirty="0" smtClean="0"/>
              <a:t> </a:t>
            </a:r>
            <a:endParaRPr lang="ro-RO" sz="1600" dirty="0" smtClean="0"/>
          </a:p>
          <a:p>
            <a:r>
              <a:rPr lang="en-US" sz="1600" dirty="0" smtClean="0"/>
              <a:t>- </a:t>
            </a:r>
            <a:r>
              <a:rPr lang="en-US" sz="1600" dirty="0" err="1" smtClean="0"/>
              <a:t>tipul</a:t>
            </a:r>
            <a:r>
              <a:rPr lang="en-US" sz="1600" dirty="0" smtClean="0"/>
              <a:t> de </a:t>
            </a:r>
            <a:r>
              <a:rPr lang="en-US" sz="1600" dirty="0" err="1" smtClean="0"/>
              <a:t>sarcini</a:t>
            </a:r>
            <a:r>
              <a:rPr lang="en-US" sz="1600" dirty="0" smtClean="0"/>
              <a:t> </a:t>
            </a:r>
            <a:r>
              <a:rPr lang="en-US" sz="1600" dirty="0" err="1" smtClean="0"/>
              <a:t>şcolare</a:t>
            </a:r>
            <a:r>
              <a:rPr lang="en-US" sz="1600" dirty="0" smtClean="0"/>
              <a:t> (cu </a:t>
            </a:r>
            <a:r>
              <a:rPr lang="en-US" sz="1600" dirty="0" err="1" smtClean="0"/>
              <a:t>cât</a:t>
            </a:r>
            <a:r>
              <a:rPr lang="en-US" sz="1600" dirty="0" smtClean="0"/>
              <a:t> </a:t>
            </a:r>
            <a:r>
              <a:rPr lang="en-US" sz="1600" dirty="0" err="1" smtClean="0"/>
              <a:t>sarcina</a:t>
            </a:r>
            <a:r>
              <a:rPr lang="en-US" sz="1600" dirty="0" smtClean="0"/>
              <a:t> </a:t>
            </a:r>
            <a:r>
              <a:rPr lang="en-US" sz="1600" dirty="0" err="1" smtClean="0"/>
              <a:t>este</a:t>
            </a:r>
            <a:r>
              <a:rPr lang="en-US" sz="1600" dirty="0" smtClean="0"/>
              <a:t> </a:t>
            </a:r>
            <a:r>
              <a:rPr lang="en-US" sz="1600" dirty="0" err="1" smtClean="0"/>
              <a:t>mai</a:t>
            </a:r>
            <a:r>
              <a:rPr lang="en-US" sz="1600" dirty="0" smtClean="0"/>
              <a:t> </a:t>
            </a:r>
            <a:r>
              <a:rPr lang="en-US" sz="1600" dirty="0" err="1" smtClean="0"/>
              <a:t>aproape</a:t>
            </a:r>
            <a:r>
              <a:rPr lang="en-US" sz="1600" dirty="0" smtClean="0"/>
              <a:t> de </a:t>
            </a:r>
            <a:r>
              <a:rPr lang="en-US" sz="1600" dirty="0" err="1" smtClean="0"/>
              <a:t>interesele</a:t>
            </a:r>
            <a:r>
              <a:rPr lang="en-US" sz="1600" dirty="0" smtClean="0"/>
              <a:t> </a:t>
            </a:r>
            <a:r>
              <a:rPr lang="en-US" sz="1600" dirty="0" err="1" smtClean="0"/>
              <a:t>sau</a:t>
            </a:r>
            <a:r>
              <a:rPr lang="en-US" sz="1600" dirty="0" smtClean="0"/>
              <a:t> </a:t>
            </a:r>
            <a:r>
              <a:rPr lang="en-US" sz="1600" dirty="0" err="1" smtClean="0"/>
              <a:t>preocupările</a:t>
            </a:r>
            <a:r>
              <a:rPr lang="en-US" sz="1600" dirty="0" smtClean="0"/>
              <a:t> </a:t>
            </a:r>
            <a:r>
              <a:rPr lang="en-US" sz="1600" dirty="0" err="1" smtClean="0"/>
              <a:t>cotidiene</a:t>
            </a:r>
            <a:r>
              <a:rPr lang="en-US" sz="1600" dirty="0" smtClean="0"/>
              <a:t> ale </a:t>
            </a:r>
            <a:r>
              <a:rPr lang="en-US" sz="1600" dirty="0" err="1" smtClean="0"/>
              <a:t>elevilor</a:t>
            </a:r>
            <a:r>
              <a:rPr lang="en-US" sz="1600" dirty="0" smtClean="0"/>
              <a:t>, cu </a:t>
            </a:r>
            <a:r>
              <a:rPr lang="en-US" sz="1600" dirty="0" err="1" smtClean="0"/>
              <a:t>atât</a:t>
            </a:r>
            <a:r>
              <a:rPr lang="en-US" sz="1600" dirty="0" smtClean="0"/>
              <a:t> </a:t>
            </a:r>
            <a:r>
              <a:rPr lang="en-US" sz="1600" dirty="0" err="1" smtClean="0"/>
              <a:t>este</a:t>
            </a:r>
            <a:r>
              <a:rPr lang="en-US" sz="1600" dirty="0" smtClean="0"/>
              <a:t> </a:t>
            </a:r>
            <a:r>
              <a:rPr lang="en-US" sz="1600" dirty="0" err="1" smtClean="0"/>
              <a:t>mai</a:t>
            </a:r>
            <a:r>
              <a:rPr lang="en-US" sz="1600" dirty="0" smtClean="0"/>
              <a:t> </a:t>
            </a:r>
            <a:r>
              <a:rPr lang="en-US" sz="1600" dirty="0" err="1" smtClean="0"/>
              <a:t>antrenantă</a:t>
            </a:r>
            <a:r>
              <a:rPr lang="en-US" sz="1600" dirty="0" smtClean="0"/>
              <a:t>); </a:t>
            </a:r>
            <a:endParaRPr lang="ro-RO" sz="1600" dirty="0" smtClean="0"/>
          </a:p>
          <a:p>
            <a:r>
              <a:rPr lang="en-US" sz="1600" dirty="0" smtClean="0"/>
              <a:t>- </a:t>
            </a:r>
            <a:r>
              <a:rPr lang="en-US" sz="1600" dirty="0" err="1" smtClean="0"/>
              <a:t>autonomia</a:t>
            </a:r>
            <a:r>
              <a:rPr lang="en-US" sz="1600" dirty="0" smtClean="0"/>
              <a:t> (</a:t>
            </a:r>
            <a:r>
              <a:rPr lang="en-US" sz="1600" dirty="0" err="1" smtClean="0"/>
              <a:t>oportunităţile</a:t>
            </a:r>
            <a:r>
              <a:rPr lang="en-US" sz="1600" dirty="0" smtClean="0"/>
              <a:t> </a:t>
            </a:r>
            <a:r>
              <a:rPr lang="en-US" sz="1600" dirty="0" err="1" smtClean="0"/>
              <a:t>oferite</a:t>
            </a:r>
            <a:r>
              <a:rPr lang="en-US" sz="1600" dirty="0" smtClean="0"/>
              <a:t> </a:t>
            </a:r>
            <a:r>
              <a:rPr lang="en-US" sz="1600" dirty="0" err="1" smtClean="0"/>
              <a:t>elevilor</a:t>
            </a:r>
            <a:r>
              <a:rPr lang="en-US" sz="1600" dirty="0" smtClean="0"/>
              <a:t> de a </a:t>
            </a:r>
            <a:r>
              <a:rPr lang="en-US" sz="1600" dirty="0" err="1" smtClean="0"/>
              <a:t>lua</a:t>
            </a:r>
            <a:r>
              <a:rPr lang="en-US" sz="1600" dirty="0" smtClean="0"/>
              <a:t> </a:t>
            </a:r>
            <a:r>
              <a:rPr lang="en-US" sz="1600" dirty="0" err="1" smtClean="0"/>
              <a:t>iniţiative</a:t>
            </a:r>
            <a:r>
              <a:rPr lang="en-US" sz="1600" dirty="0" smtClean="0"/>
              <a:t> </a:t>
            </a:r>
            <a:r>
              <a:rPr lang="en-US" sz="1600" dirty="0" err="1" smtClean="0"/>
              <a:t>sau</a:t>
            </a:r>
            <a:r>
              <a:rPr lang="en-US" sz="1600" dirty="0" smtClean="0"/>
              <a:t> </a:t>
            </a:r>
            <a:r>
              <a:rPr lang="en-US" sz="1600" dirty="0" err="1" smtClean="0"/>
              <a:t>pentru</a:t>
            </a:r>
            <a:r>
              <a:rPr lang="en-US" sz="1600" dirty="0" smtClean="0"/>
              <a:t> a </a:t>
            </a:r>
            <a:r>
              <a:rPr lang="en-US" sz="1600" dirty="0" err="1" smtClean="0"/>
              <a:t>deveni</a:t>
            </a:r>
            <a:r>
              <a:rPr lang="en-US" sz="1600" dirty="0" smtClean="0"/>
              <a:t> </a:t>
            </a:r>
            <a:r>
              <a:rPr lang="en-US" sz="1600" dirty="0" err="1" smtClean="0"/>
              <a:t>responsabili</a:t>
            </a:r>
            <a:r>
              <a:rPr lang="en-US" sz="1600" dirty="0" smtClean="0"/>
              <a:t> </a:t>
            </a:r>
            <a:r>
              <a:rPr lang="en-US" sz="1600" dirty="0" err="1" smtClean="0"/>
              <a:t>în</a:t>
            </a:r>
            <a:r>
              <a:rPr lang="en-US" sz="1600" dirty="0" smtClean="0"/>
              <a:t> </a:t>
            </a:r>
            <a:r>
              <a:rPr lang="en-US" sz="1600" dirty="0" err="1" smtClean="0"/>
              <a:t>procesul</a:t>
            </a:r>
            <a:r>
              <a:rPr lang="en-US" sz="1600" dirty="0" smtClean="0"/>
              <a:t> de </a:t>
            </a:r>
            <a:r>
              <a:rPr lang="en-US" sz="1600" dirty="0" err="1" smtClean="0"/>
              <a:t>învăţare</a:t>
            </a:r>
            <a:r>
              <a:rPr lang="en-US" sz="1600" dirty="0" smtClean="0"/>
              <a:t>); </a:t>
            </a:r>
            <a:endParaRPr lang="ro-RO" sz="1600" dirty="0" smtClean="0"/>
          </a:p>
          <a:p>
            <a:r>
              <a:rPr lang="en-US" sz="1600" dirty="0" smtClean="0"/>
              <a:t>- </a:t>
            </a:r>
            <a:r>
              <a:rPr lang="en-US" sz="1600" dirty="0" err="1" smtClean="0"/>
              <a:t>recunoaşterea</a:t>
            </a:r>
            <a:r>
              <a:rPr lang="en-US" sz="1600" dirty="0" smtClean="0"/>
              <a:t> (</a:t>
            </a:r>
            <a:r>
              <a:rPr lang="en-US" sz="1600" dirty="0" err="1" smtClean="0"/>
              <a:t>vizează</a:t>
            </a:r>
            <a:r>
              <a:rPr lang="en-US" sz="1600" dirty="0" smtClean="0"/>
              <a:t> </a:t>
            </a:r>
            <a:r>
              <a:rPr lang="en-US" sz="1600" dirty="0" err="1" smtClean="0"/>
              <a:t>utilizarea</a:t>
            </a:r>
            <a:r>
              <a:rPr lang="en-US" sz="1600" dirty="0" smtClean="0"/>
              <a:t> </a:t>
            </a:r>
            <a:r>
              <a:rPr lang="en-US" sz="1600" dirty="0" err="1" smtClean="0"/>
              <a:t>formală</a:t>
            </a:r>
            <a:r>
              <a:rPr lang="en-US" sz="1600" dirty="0" smtClean="0"/>
              <a:t> </a:t>
            </a:r>
            <a:r>
              <a:rPr lang="en-US" sz="1600" dirty="0" err="1" smtClean="0"/>
              <a:t>şi</a:t>
            </a:r>
            <a:r>
              <a:rPr lang="en-US" sz="1600" dirty="0" smtClean="0"/>
              <a:t> </a:t>
            </a:r>
            <a:r>
              <a:rPr lang="en-US" sz="1600" dirty="0" err="1" smtClean="0"/>
              <a:t>informală</a:t>
            </a:r>
            <a:r>
              <a:rPr lang="en-US" sz="1600" dirty="0" smtClean="0"/>
              <a:t> a </a:t>
            </a:r>
            <a:r>
              <a:rPr lang="en-US" sz="1600" dirty="0" err="1" smtClean="0"/>
              <a:t>recompenselor</a:t>
            </a:r>
            <a:r>
              <a:rPr lang="en-US" sz="1600" dirty="0" smtClean="0"/>
              <a:t>, care au </a:t>
            </a:r>
            <a:r>
              <a:rPr lang="en-US" sz="1600" dirty="0" err="1" smtClean="0"/>
              <a:t>consecinţe</a:t>
            </a:r>
            <a:r>
              <a:rPr lang="en-US" sz="1600" dirty="0" smtClean="0"/>
              <a:t> </a:t>
            </a:r>
            <a:r>
              <a:rPr lang="en-US" sz="1600" dirty="0" err="1" smtClean="0"/>
              <a:t>pozitive</a:t>
            </a:r>
            <a:r>
              <a:rPr lang="en-US" sz="1600" dirty="0" smtClean="0"/>
              <a:t> </a:t>
            </a:r>
            <a:r>
              <a:rPr lang="en-US" sz="1600" dirty="0" err="1" smtClean="0"/>
              <a:t>asupra</a:t>
            </a:r>
            <a:r>
              <a:rPr lang="en-US" sz="1600" dirty="0" smtClean="0"/>
              <a:t> </a:t>
            </a:r>
            <a:r>
              <a:rPr lang="en-US" sz="1600" dirty="0" err="1" smtClean="0"/>
              <a:t>interesului</a:t>
            </a:r>
            <a:r>
              <a:rPr lang="en-US" sz="1600" dirty="0" smtClean="0"/>
              <a:t> </a:t>
            </a:r>
            <a:r>
              <a:rPr lang="en-US" sz="1600" dirty="0" err="1" smtClean="0"/>
              <a:t>pentru</a:t>
            </a:r>
            <a:r>
              <a:rPr lang="en-US" sz="1600" dirty="0" smtClean="0"/>
              <a:t> </a:t>
            </a:r>
            <a:r>
              <a:rPr lang="en-US" sz="1600" dirty="0" err="1" smtClean="0"/>
              <a:t>învăţare</a:t>
            </a:r>
            <a:r>
              <a:rPr lang="en-US" sz="1600" dirty="0" smtClean="0"/>
              <a:t>, </a:t>
            </a:r>
            <a:r>
              <a:rPr lang="en-US" sz="1600" dirty="0" err="1" smtClean="0"/>
              <a:t>asupra</a:t>
            </a:r>
            <a:r>
              <a:rPr lang="en-US" sz="1600" dirty="0" smtClean="0"/>
              <a:t> </a:t>
            </a:r>
            <a:r>
              <a:rPr lang="en-US" sz="1600" dirty="0" err="1" smtClean="0"/>
              <a:t>sentimentelor</a:t>
            </a:r>
            <a:r>
              <a:rPr lang="en-US" sz="1600" dirty="0" smtClean="0"/>
              <a:t> de </a:t>
            </a:r>
            <a:r>
              <a:rPr lang="en-US" sz="1600" dirty="0" err="1" smtClean="0"/>
              <a:t>satisfacţie</a:t>
            </a:r>
            <a:r>
              <a:rPr lang="en-US" sz="1600" dirty="0" smtClean="0"/>
              <a:t> </a:t>
            </a:r>
            <a:r>
              <a:rPr lang="en-US" sz="1600" dirty="0" err="1" smtClean="0"/>
              <a:t>şi</a:t>
            </a:r>
            <a:r>
              <a:rPr lang="en-US" sz="1600" dirty="0" smtClean="0"/>
              <a:t> </a:t>
            </a:r>
            <a:r>
              <a:rPr lang="en-US" sz="1600" dirty="0" err="1" smtClean="0"/>
              <a:t>autovalorizare</a:t>
            </a:r>
            <a:r>
              <a:rPr lang="en-US" sz="1600" dirty="0" smtClean="0"/>
              <a:t>); </a:t>
            </a:r>
            <a:endParaRPr lang="ro-RO" sz="1600" dirty="0" smtClean="0"/>
          </a:p>
          <a:p>
            <a:r>
              <a:rPr lang="en-US" sz="1600" dirty="0" smtClean="0"/>
              <a:t>- </a:t>
            </a:r>
            <a:r>
              <a:rPr lang="en-US" sz="1600" dirty="0" err="1" smtClean="0"/>
              <a:t>munca</a:t>
            </a:r>
            <a:r>
              <a:rPr lang="en-US" sz="1600" dirty="0" smtClean="0"/>
              <a:t> </a:t>
            </a:r>
            <a:r>
              <a:rPr lang="en-US" sz="1600" dirty="0" err="1" smtClean="0"/>
              <a:t>în</a:t>
            </a:r>
            <a:r>
              <a:rPr lang="en-US" sz="1600" dirty="0" smtClean="0"/>
              <a:t> </a:t>
            </a:r>
            <a:r>
              <a:rPr lang="en-US" sz="1600" dirty="0" err="1" smtClean="0"/>
              <a:t>grup</a:t>
            </a:r>
            <a:r>
              <a:rPr lang="en-US" sz="1600" dirty="0" smtClean="0"/>
              <a:t> (</a:t>
            </a:r>
            <a:r>
              <a:rPr lang="en-US" sz="1600" dirty="0" err="1" smtClean="0"/>
              <a:t>cooperarea</a:t>
            </a:r>
            <a:r>
              <a:rPr lang="en-US" sz="1600" dirty="0" smtClean="0"/>
              <a:t> </a:t>
            </a:r>
            <a:r>
              <a:rPr lang="en-US" sz="1600" dirty="0" err="1" smtClean="0"/>
              <a:t>generează</a:t>
            </a:r>
            <a:r>
              <a:rPr lang="en-US" sz="1600" dirty="0" smtClean="0"/>
              <a:t> o </a:t>
            </a:r>
            <a:r>
              <a:rPr lang="en-US" sz="1600" dirty="0" err="1" smtClean="0"/>
              <a:t>interacţiune</a:t>
            </a:r>
            <a:r>
              <a:rPr lang="en-US" sz="1600" dirty="0" smtClean="0"/>
              <a:t> </a:t>
            </a:r>
            <a:r>
              <a:rPr lang="en-US" sz="1600" dirty="0" err="1" smtClean="0"/>
              <a:t>pozitivă</a:t>
            </a:r>
            <a:r>
              <a:rPr lang="en-US" sz="1600" dirty="0" smtClean="0"/>
              <a:t> </a:t>
            </a:r>
            <a:r>
              <a:rPr lang="en-US" sz="1600" dirty="0" err="1" smtClean="0"/>
              <a:t>şi</a:t>
            </a:r>
            <a:r>
              <a:rPr lang="en-US" sz="1600" dirty="0" smtClean="0"/>
              <a:t> o </a:t>
            </a:r>
            <a:r>
              <a:rPr lang="en-US" sz="1600" dirty="0" err="1" smtClean="0"/>
              <a:t>motivaţie</a:t>
            </a:r>
            <a:r>
              <a:rPr lang="en-US" sz="1600" dirty="0" smtClean="0"/>
              <a:t> de </a:t>
            </a:r>
            <a:r>
              <a:rPr lang="en-US" sz="1600" dirty="0" err="1" smtClean="0"/>
              <a:t>învăţare</a:t>
            </a:r>
            <a:r>
              <a:rPr lang="en-US" sz="1600" dirty="0" smtClean="0"/>
              <a:t> </a:t>
            </a:r>
            <a:r>
              <a:rPr lang="en-US" sz="1600" dirty="0" err="1" smtClean="0"/>
              <a:t>pe</a:t>
            </a:r>
            <a:r>
              <a:rPr lang="en-US" sz="1600" dirty="0" smtClean="0"/>
              <a:t> </a:t>
            </a:r>
            <a:r>
              <a:rPr lang="en-US" sz="1600" dirty="0" err="1" smtClean="0"/>
              <a:t>termen</a:t>
            </a:r>
            <a:r>
              <a:rPr lang="en-US" sz="1600" dirty="0" smtClean="0"/>
              <a:t> lung); </a:t>
            </a:r>
            <a:endParaRPr lang="ro-RO" sz="1600" dirty="0" smtClean="0"/>
          </a:p>
          <a:p>
            <a:r>
              <a:rPr lang="en-US" sz="1600" dirty="0" smtClean="0"/>
              <a:t>- </a:t>
            </a:r>
            <a:r>
              <a:rPr lang="en-US" sz="1600" dirty="0" err="1" smtClean="0"/>
              <a:t>evaluarea</a:t>
            </a:r>
            <a:r>
              <a:rPr lang="en-US" sz="1600" dirty="0" smtClean="0"/>
              <a:t> (</a:t>
            </a:r>
            <a:r>
              <a:rPr lang="en-US" sz="1600" dirty="0" err="1" smtClean="0"/>
              <a:t>modul</a:t>
            </a:r>
            <a:r>
              <a:rPr lang="en-US" sz="1600" dirty="0" smtClean="0"/>
              <a:t> </a:t>
            </a:r>
            <a:r>
              <a:rPr lang="en-US" sz="1600" dirty="0" err="1" smtClean="0"/>
              <a:t>în</a:t>
            </a:r>
            <a:r>
              <a:rPr lang="en-US" sz="1600" dirty="0" smtClean="0"/>
              <a:t> care </a:t>
            </a:r>
            <a:r>
              <a:rPr lang="en-US" sz="1600" dirty="0" err="1" smtClean="0"/>
              <a:t>profesorul</a:t>
            </a:r>
            <a:r>
              <a:rPr lang="en-US" sz="1600" dirty="0" smtClean="0"/>
              <a:t> </a:t>
            </a:r>
            <a:r>
              <a:rPr lang="en-US" sz="1600" dirty="0" err="1" smtClean="0"/>
              <a:t>notează</a:t>
            </a:r>
            <a:r>
              <a:rPr lang="en-US" sz="1600" dirty="0" smtClean="0"/>
              <a:t> </a:t>
            </a:r>
            <a:r>
              <a:rPr lang="en-US" sz="1600" dirty="0" err="1" smtClean="0"/>
              <a:t>elevii</a:t>
            </a:r>
            <a:r>
              <a:rPr lang="en-US" sz="1600" dirty="0" smtClean="0"/>
              <a:t> </a:t>
            </a:r>
            <a:r>
              <a:rPr lang="en-US" sz="1600" dirty="0" err="1" smtClean="0"/>
              <a:t>influenţează</a:t>
            </a:r>
            <a:r>
              <a:rPr lang="en-US" sz="1600" dirty="0" smtClean="0"/>
              <a:t> </a:t>
            </a:r>
            <a:r>
              <a:rPr lang="en-US" sz="1600" dirty="0" err="1" smtClean="0"/>
              <a:t>modul</a:t>
            </a:r>
            <a:r>
              <a:rPr lang="en-US" sz="1600" dirty="0" smtClean="0"/>
              <a:t> </a:t>
            </a:r>
            <a:r>
              <a:rPr lang="en-US" sz="1600" dirty="0" err="1" smtClean="0"/>
              <a:t>în</a:t>
            </a:r>
            <a:r>
              <a:rPr lang="en-US" sz="1600" dirty="0" smtClean="0"/>
              <a:t> care </a:t>
            </a:r>
            <a:r>
              <a:rPr lang="en-US" sz="1600" dirty="0" err="1" smtClean="0"/>
              <a:t>aceştia</a:t>
            </a:r>
            <a:r>
              <a:rPr lang="en-US" sz="1600" dirty="0" smtClean="0"/>
              <a:t> </a:t>
            </a:r>
            <a:r>
              <a:rPr lang="en-US" sz="1600" dirty="0" err="1" smtClean="0"/>
              <a:t>învaţă</a:t>
            </a:r>
            <a:r>
              <a:rPr lang="en-US" sz="1600" dirty="0" smtClean="0"/>
              <a:t> </a:t>
            </a:r>
            <a:r>
              <a:rPr lang="en-US" sz="1600" dirty="0" err="1" smtClean="0"/>
              <a:t>şi</a:t>
            </a:r>
            <a:r>
              <a:rPr lang="en-US" sz="1600" dirty="0" smtClean="0"/>
              <a:t> </a:t>
            </a:r>
            <a:r>
              <a:rPr lang="en-US" sz="1600" dirty="0" err="1" smtClean="0"/>
              <a:t>ce</a:t>
            </a:r>
            <a:r>
              <a:rPr lang="en-US" sz="1600" dirty="0" smtClean="0"/>
              <a:t> </a:t>
            </a:r>
            <a:r>
              <a:rPr lang="en-US" sz="1600" dirty="0" err="1" smtClean="0"/>
              <a:t>anume</a:t>
            </a:r>
            <a:r>
              <a:rPr lang="en-US" sz="1600" dirty="0" smtClean="0"/>
              <a:t> </a:t>
            </a:r>
            <a:r>
              <a:rPr lang="en-US" sz="1600" dirty="0" err="1" smtClean="0"/>
              <a:t>învaţă</a:t>
            </a:r>
            <a:r>
              <a:rPr lang="en-US" sz="1600" dirty="0" smtClean="0"/>
              <a:t>. </a:t>
            </a:r>
          </a:p>
          <a:p>
            <a:pPr>
              <a:buNone/>
            </a:pPr>
            <a:endParaRPr lang="ro-RO" sz="1600" dirty="0" smtClean="0"/>
          </a:p>
          <a:p>
            <a:pPr>
              <a:buNone/>
            </a:pPr>
            <a:r>
              <a:rPr lang="ro-RO" sz="1600" dirty="0" smtClean="0"/>
              <a:t>	</a:t>
            </a:r>
            <a:r>
              <a:rPr lang="en-US" sz="1600" dirty="0" err="1" smtClean="0"/>
              <a:t>Dacă</a:t>
            </a:r>
            <a:r>
              <a:rPr lang="en-US" sz="1600" dirty="0" smtClean="0"/>
              <a:t> </a:t>
            </a:r>
            <a:r>
              <a:rPr lang="en-US" sz="1600" dirty="0" err="1" smtClean="0"/>
              <a:t>profesorul</a:t>
            </a:r>
            <a:r>
              <a:rPr lang="en-US" sz="1600" dirty="0" smtClean="0"/>
              <a:t> </a:t>
            </a:r>
            <a:r>
              <a:rPr lang="en-US" sz="1600" dirty="0" err="1" smtClean="0"/>
              <a:t>evaluează</a:t>
            </a:r>
            <a:r>
              <a:rPr lang="en-US" sz="1600" dirty="0" smtClean="0"/>
              <a:t> </a:t>
            </a:r>
            <a:r>
              <a:rPr lang="en-US" sz="1600" dirty="0" err="1" smtClean="0"/>
              <a:t>cantitatea</a:t>
            </a:r>
            <a:r>
              <a:rPr lang="en-US" sz="1600" dirty="0" smtClean="0"/>
              <a:t> de </a:t>
            </a:r>
            <a:r>
              <a:rPr lang="en-US" sz="1600" dirty="0" err="1" smtClean="0"/>
              <a:t>informaţie</a:t>
            </a:r>
            <a:r>
              <a:rPr lang="en-US" sz="1600" dirty="0" smtClean="0"/>
              <a:t> </a:t>
            </a:r>
            <a:r>
              <a:rPr lang="en-US" sz="1600" dirty="0" err="1" smtClean="0"/>
              <a:t>reţinută</a:t>
            </a:r>
            <a:r>
              <a:rPr lang="en-US" sz="1600" dirty="0" smtClean="0"/>
              <a:t> de </a:t>
            </a:r>
            <a:r>
              <a:rPr lang="en-US" sz="1600" dirty="0" err="1" smtClean="0"/>
              <a:t>elev</a:t>
            </a:r>
            <a:r>
              <a:rPr lang="en-US" sz="1600" dirty="0" smtClean="0"/>
              <a:t>, </a:t>
            </a:r>
            <a:r>
              <a:rPr lang="en-US" sz="1600" dirty="0" err="1" smtClean="0"/>
              <a:t>atunci</a:t>
            </a:r>
            <a:r>
              <a:rPr lang="en-US" sz="1600" dirty="0" smtClean="0"/>
              <a:t> </a:t>
            </a:r>
            <a:r>
              <a:rPr lang="en-US" sz="1600" dirty="0" err="1" smtClean="0"/>
              <a:t>acesta</a:t>
            </a:r>
            <a:r>
              <a:rPr lang="en-US" sz="1600" dirty="0" smtClean="0"/>
              <a:t> </a:t>
            </a:r>
            <a:r>
              <a:rPr lang="en-US" sz="1600" dirty="0" err="1" smtClean="0"/>
              <a:t>va</a:t>
            </a:r>
            <a:r>
              <a:rPr lang="en-US" sz="1600" dirty="0" smtClean="0"/>
              <a:t> </a:t>
            </a:r>
            <a:r>
              <a:rPr lang="en-US" sz="1600" dirty="0" err="1" smtClean="0"/>
              <a:t>utiliza</a:t>
            </a:r>
            <a:r>
              <a:rPr lang="ro-RO" sz="1600" dirty="0" smtClean="0"/>
              <a:t> </a:t>
            </a:r>
            <a:r>
              <a:rPr lang="en-US" sz="1600" dirty="0" err="1" smtClean="0"/>
              <a:t>tehnici</a:t>
            </a:r>
            <a:r>
              <a:rPr lang="en-US" sz="1600" dirty="0" smtClean="0"/>
              <a:t> de </a:t>
            </a:r>
            <a:r>
              <a:rPr lang="en-US" sz="1600" dirty="0" err="1" smtClean="0"/>
              <a:t>memorare</a:t>
            </a:r>
            <a:r>
              <a:rPr lang="en-US" sz="1600" dirty="0" smtClean="0"/>
              <a:t> a </a:t>
            </a:r>
            <a:r>
              <a:rPr lang="en-US" sz="1600" dirty="0" err="1" smtClean="0"/>
              <a:t>informaţiei</a:t>
            </a:r>
            <a:r>
              <a:rPr lang="en-US" sz="1600" dirty="0" smtClean="0"/>
              <a:t>, </a:t>
            </a:r>
            <a:r>
              <a:rPr lang="en-US" sz="1600" dirty="0" err="1" smtClean="0"/>
              <a:t>dar</a:t>
            </a:r>
            <a:r>
              <a:rPr lang="en-US" sz="1600" dirty="0" smtClean="0"/>
              <a:t> </a:t>
            </a:r>
            <a:r>
              <a:rPr lang="en-US" sz="1600" dirty="0" err="1" smtClean="0"/>
              <a:t>dacă</a:t>
            </a:r>
            <a:r>
              <a:rPr lang="en-US" sz="1600" dirty="0" smtClean="0"/>
              <a:t> </a:t>
            </a:r>
            <a:r>
              <a:rPr lang="en-US" sz="1600" dirty="0" err="1" smtClean="0"/>
              <a:t>profesorul</a:t>
            </a:r>
            <a:r>
              <a:rPr lang="en-US" sz="1600" dirty="0" smtClean="0"/>
              <a:t> </a:t>
            </a:r>
            <a:r>
              <a:rPr lang="en-US" sz="1600" dirty="0" err="1" smtClean="0"/>
              <a:t>evaluează</a:t>
            </a:r>
            <a:r>
              <a:rPr lang="en-US" sz="1600" dirty="0" smtClean="0"/>
              <a:t> </a:t>
            </a:r>
            <a:r>
              <a:rPr lang="en-US" sz="1600" dirty="0" err="1" smtClean="0"/>
              <a:t>în</a:t>
            </a:r>
            <a:r>
              <a:rPr lang="en-US" sz="1600" dirty="0" smtClean="0"/>
              <a:t> </a:t>
            </a:r>
            <a:r>
              <a:rPr lang="en-US" sz="1600" dirty="0" err="1" smtClean="0"/>
              <a:t>ce</a:t>
            </a:r>
            <a:r>
              <a:rPr lang="en-US" sz="1600" dirty="0" smtClean="0"/>
              <a:t> </a:t>
            </a:r>
            <a:r>
              <a:rPr lang="en-US" sz="1600" dirty="0" err="1" smtClean="0"/>
              <a:t>măsură</a:t>
            </a:r>
            <a:r>
              <a:rPr lang="en-US" sz="1600" dirty="0" smtClean="0"/>
              <a:t> </a:t>
            </a:r>
            <a:r>
              <a:rPr lang="en-US" sz="1600" dirty="0" err="1" smtClean="0"/>
              <a:t>elevul</a:t>
            </a:r>
            <a:r>
              <a:rPr lang="en-US" sz="1600" dirty="0" smtClean="0"/>
              <a:t> </a:t>
            </a:r>
            <a:r>
              <a:rPr lang="en-US" sz="1600" dirty="0" err="1" smtClean="0"/>
              <a:t>poate</a:t>
            </a:r>
            <a:r>
              <a:rPr lang="en-US" sz="1600" dirty="0" smtClean="0"/>
              <a:t> </a:t>
            </a:r>
            <a:r>
              <a:rPr lang="en-US" sz="1600" dirty="0" err="1" smtClean="0"/>
              <a:t>utiliza</a:t>
            </a:r>
            <a:r>
              <a:rPr lang="ro-RO" sz="1600" dirty="0" smtClean="0"/>
              <a:t> </a:t>
            </a:r>
            <a:r>
              <a:rPr lang="en-US" sz="1600" dirty="0" err="1" smtClean="0"/>
              <a:t>informaţia</a:t>
            </a:r>
            <a:r>
              <a:rPr lang="en-US" sz="1600" dirty="0" smtClean="0"/>
              <a:t> </a:t>
            </a:r>
            <a:r>
              <a:rPr lang="en-US" sz="1600" dirty="0" err="1" smtClean="0"/>
              <a:t>pentru</a:t>
            </a:r>
            <a:r>
              <a:rPr lang="en-US" sz="1600" dirty="0" smtClean="0"/>
              <a:t> </a:t>
            </a:r>
            <a:r>
              <a:rPr lang="en-US" sz="1600" dirty="0" err="1" smtClean="0"/>
              <a:t>rezolvarea</a:t>
            </a:r>
            <a:r>
              <a:rPr lang="en-US" sz="1600" dirty="0" smtClean="0"/>
              <a:t> de </a:t>
            </a:r>
            <a:r>
              <a:rPr lang="en-US" sz="1600" dirty="0" err="1" smtClean="0"/>
              <a:t>probleme</a:t>
            </a:r>
            <a:r>
              <a:rPr lang="en-US" sz="1600" dirty="0" smtClean="0"/>
              <a:t>, </a:t>
            </a:r>
            <a:r>
              <a:rPr lang="en-US" sz="1600" dirty="0" err="1" smtClean="0"/>
              <a:t>atunci</a:t>
            </a:r>
            <a:r>
              <a:rPr lang="en-US" sz="1600" dirty="0" smtClean="0"/>
              <a:t> </a:t>
            </a:r>
            <a:r>
              <a:rPr lang="en-US" sz="1600" dirty="0" err="1" smtClean="0"/>
              <a:t>acesta</a:t>
            </a:r>
            <a:r>
              <a:rPr lang="en-US" sz="1600" dirty="0" smtClean="0"/>
              <a:t> </a:t>
            </a:r>
            <a:r>
              <a:rPr lang="en-US" sz="1600" dirty="0" err="1" smtClean="0"/>
              <a:t>va</a:t>
            </a:r>
            <a:r>
              <a:rPr lang="en-US" sz="1600" dirty="0" smtClean="0"/>
              <a:t> </a:t>
            </a:r>
            <a:r>
              <a:rPr lang="en-US" sz="1600" dirty="0" err="1" smtClean="0"/>
              <a:t>prelucra</a:t>
            </a:r>
            <a:r>
              <a:rPr lang="en-US" sz="1600" dirty="0" smtClean="0"/>
              <a:t> </a:t>
            </a:r>
            <a:r>
              <a:rPr lang="en-US" sz="1600" dirty="0" err="1" smtClean="0"/>
              <a:t>în</a:t>
            </a:r>
            <a:r>
              <a:rPr lang="en-US" sz="1600" dirty="0" smtClean="0"/>
              <a:t> </a:t>
            </a:r>
            <a:r>
              <a:rPr lang="en-US" sz="1600" dirty="0" err="1" smtClean="0"/>
              <a:t>adâncime</a:t>
            </a:r>
            <a:r>
              <a:rPr lang="en-US" sz="1600" dirty="0" smtClean="0"/>
              <a:t> </a:t>
            </a:r>
            <a:r>
              <a:rPr lang="en-US" sz="1600" dirty="0" err="1" smtClean="0"/>
              <a:t>informaţia</a:t>
            </a:r>
            <a:r>
              <a:rPr lang="en-US" sz="1600" dirty="0" smtClean="0"/>
              <a:t>);</a:t>
            </a:r>
          </a:p>
          <a:p>
            <a:endParaRPr lang="en-US" sz="1600" dirty="0"/>
          </a:p>
        </p:txBody>
      </p:sp>
    </p:spTree>
  </p:cSld>
  <p:clrMapOvr>
    <a:masterClrMapping/>
  </p:clrMapOvr>
</p:sld>
</file>

<file path=ppt/theme/theme1.xml><?xml version="1.0" encoding="utf-8"?>
<a:theme xmlns:a="http://schemas.openxmlformats.org/drawingml/2006/main" name="model5">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model5</Template>
  <TotalTime>26</TotalTime>
  <Words>1609</Words>
  <Application>Microsoft Office PowerPoint</Application>
  <PresentationFormat>On-screen Show (4:3)</PresentationFormat>
  <Paragraphs>115</Paragraphs>
  <Slides>14</Slides>
  <Notes>0</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model5</vt:lpstr>
      <vt:lpstr>     ROLUL STRUCTURILOR  AFECTIVITĂŢII ŞI MOTIVAŢIONALE ÎN PREGĂTIREA EMOŢIONALĂ PENTRU SUSŢINEREA EXAMENELOR   Profesor consilier şcolar MOLDOVEANU Oana Alina –  CJRAE –CSAP de la Lic.Tehn.Transp. C.F. Craiova       vilcu</vt:lpstr>
      <vt:lpstr> Motto :  “Să  nu-i educăm pe copiii noştri pentru lumea de azi. Această lume nu va mai exista când ei vor fi mari şi nimic nu ne permite să ştim cum va fi lumea lor. Atunci să-i învăţăm să se adapteze.”       (Maria Montessori – „Descoperirea copilului”)</vt:lpstr>
      <vt:lpstr>Dimensiunile emoţiilor.</vt:lpstr>
      <vt:lpstr>Emoţiile sunt aşadar  componente motivaţionale</vt:lpstr>
      <vt:lpstr> Tipuri de emoţii: </vt:lpstr>
      <vt:lpstr>Inteligenţa emoţională</vt:lpstr>
      <vt:lpstr> Mecanismele de apărare şi adaptare sunt strategii ale psihicului uman de a reduce,controla, tolera sau înlătura stresul, disconfortul, tensiunea generată de soclitările interne sau externe care depăşesc resursele perosanei.  </vt:lpstr>
      <vt:lpstr>Motivaţia pentru învăţare este rezultanta unui complex de factori culturali, contextuali şi individuali. </vt:lpstr>
      <vt:lpstr>Slide 9</vt:lpstr>
      <vt:lpstr>Slide 10</vt:lpstr>
      <vt:lpstr>  Strategii de optimizare cu rol în declanşarea activităţii  </vt:lpstr>
      <vt:lpstr>  Exemple de tehnici ce pot fi utilizate în optimizarea motivaţiei pentru declanşarea activităţii:  </vt:lpstr>
      <vt:lpstr>  Strategii de susţinere motivaţională  </vt:lpstr>
      <vt:lpstr> Bibliografie :  </vt:lpstr>
    </vt:vector>
  </TitlesOfParts>
  <Company>CFR</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vilcu</dc:title>
  <dc:subject/>
  <dc:creator>Psihologie</dc:creator>
  <cp:keywords/>
  <dc:description/>
  <cp:lastModifiedBy>Psihologie</cp:lastModifiedBy>
  <cp:revision>34</cp:revision>
  <dcterms:created xsi:type="dcterms:W3CDTF">2014-06-02T11:23:18Z</dcterms:created>
  <dcterms:modified xsi:type="dcterms:W3CDTF">2018-10-30T11:47:26Z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TC101881351</vt:lpwstr>
  </property>
</Properties>
</file>